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89" r:id="rId16"/>
    <p:sldId id="271" r:id="rId17"/>
    <p:sldId id="276" r:id="rId18"/>
    <p:sldId id="272" r:id="rId19"/>
    <p:sldId id="273" r:id="rId20"/>
    <p:sldId id="274" r:id="rId21"/>
    <p:sldId id="275" r:id="rId22"/>
    <p:sldId id="277" r:id="rId23"/>
    <p:sldId id="290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7" r:id="rId33"/>
    <p:sldId id="291" r:id="rId34"/>
    <p:sldId id="296" r:id="rId35"/>
    <p:sldId id="297" r:id="rId36"/>
    <p:sldId id="292" r:id="rId37"/>
    <p:sldId id="298" r:id="rId38"/>
    <p:sldId id="299" r:id="rId39"/>
    <p:sldId id="293" r:id="rId40"/>
    <p:sldId id="300" r:id="rId41"/>
    <p:sldId id="301" r:id="rId42"/>
    <p:sldId id="302" r:id="rId43"/>
    <p:sldId id="294" r:id="rId44"/>
    <p:sldId id="303" r:id="rId45"/>
    <p:sldId id="304" r:id="rId46"/>
    <p:sldId id="305" r:id="rId47"/>
    <p:sldId id="295" r:id="rId48"/>
    <p:sldId id="308" r:id="rId49"/>
    <p:sldId id="306" r:id="rId50"/>
    <p:sldId id="307" r:id="rId51"/>
    <p:sldId id="288" r:id="rId52"/>
    <p:sldId id="286" r:id="rId5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56" autoAdjust="0"/>
    <p:restoredTop sz="83768" autoAdjust="0"/>
  </p:normalViewPr>
  <p:slideViewPr>
    <p:cSldViewPr>
      <p:cViewPr varScale="1">
        <p:scale>
          <a:sx n="61" d="100"/>
          <a:sy n="61" d="100"/>
        </p:scale>
        <p:origin x="1668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1D8BD707-D9CF-40AE-B4C6-C98DA3205C09}" type="datetimeFigureOut">
              <a:rPr lang="en-US" smtClean="0"/>
              <a:pPr/>
              <a:t>1/3/2022</a:t>
            </a:fld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1/3/2022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7" Type="http://schemas.openxmlformats.org/officeDocument/2006/relationships/image" Target="../media/image60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g"/><Relationship Id="rId3" Type="http://schemas.openxmlformats.org/officeDocument/2006/relationships/image" Target="../media/image62.jpeg"/><Relationship Id="rId7" Type="http://schemas.openxmlformats.org/officeDocument/2006/relationships/image" Target="../media/image66.jp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g"/><Relationship Id="rId5" Type="http://schemas.openxmlformats.org/officeDocument/2006/relationships/image" Target="../media/image64.jpg"/><Relationship Id="rId4" Type="http://schemas.openxmlformats.org/officeDocument/2006/relationships/image" Target="../media/image63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g"/><Relationship Id="rId5" Type="http://schemas.openxmlformats.org/officeDocument/2006/relationships/image" Target="../media/image79.jpg"/><Relationship Id="rId4" Type="http://schemas.openxmlformats.org/officeDocument/2006/relationships/image" Target="../media/image78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jpg"/><Relationship Id="rId4" Type="http://schemas.openxmlformats.org/officeDocument/2006/relationships/image" Target="../media/image83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jpg"/><Relationship Id="rId4" Type="http://schemas.openxmlformats.org/officeDocument/2006/relationships/image" Target="../media/image87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jpg"/><Relationship Id="rId4" Type="http://schemas.openxmlformats.org/officeDocument/2006/relationships/image" Target="../media/image91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5" Type="http://schemas.openxmlformats.org/officeDocument/2006/relationships/image" Target="../media/image96.jpg"/><Relationship Id="rId4" Type="http://schemas.openxmlformats.org/officeDocument/2006/relationships/image" Target="../media/image9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jpeg"/><Relationship Id="rId4" Type="http://schemas.openxmlformats.org/officeDocument/2006/relationships/image" Target="../media/image100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web.facebook.com/aivointaaiputeregiurgiu/?_rdc=1&amp;_rdr" TargetMode="External"/><Relationship Id="rId2" Type="http://schemas.openxmlformats.org/officeDocument/2006/relationships/hyperlink" Target="https://web.facebook.com/aivointaaiputere/?_rdc=1&amp;_rdr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aivointaaiputere.giurgiu@gmail.com" TargetMode="External"/><Relationship Id="rId4" Type="http://schemas.openxmlformats.org/officeDocument/2006/relationships/hyperlink" Target="mailto:aivointaaiputere@gmail.com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5029200"/>
            <a:ext cx="3313355" cy="685800"/>
          </a:xfrm>
        </p:spPr>
        <p:txBody>
          <a:bodyPr>
            <a:normAutofit fontScale="90000"/>
          </a:bodyPr>
          <a:lstStyle/>
          <a:p>
            <a:r>
              <a:rPr lang="ro-RO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</a:t>
            </a:r>
            <a:br>
              <a:rPr lang="ro-RO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</a:br>
            <a:r>
              <a:rPr lang="ro-RO" sz="14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/>
            </a:r>
            <a:br>
              <a:rPr lang="ro-RO" sz="14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</a:br>
            <a:r>
              <a:rPr lang="ro-RO" sz="1400" dirty="0">
                <a:latin typeface="Arial Narrow" pitchFamily="34" charset="0"/>
              </a:rPr>
              <a:t/>
            </a:r>
            <a:br>
              <a:rPr lang="ro-RO" sz="1400" dirty="0">
                <a:latin typeface="Arial Narrow" pitchFamily="34" charset="0"/>
              </a:rPr>
            </a:br>
            <a:r>
              <a:rPr lang="ro-RO" sz="1400" dirty="0">
                <a:latin typeface="Arial Narrow" pitchFamily="34" charset="0"/>
              </a:rPr>
              <a:t/>
            </a:r>
            <a:br>
              <a:rPr lang="ro-RO" sz="1400" dirty="0">
                <a:latin typeface="Arial Narrow" pitchFamily="34" charset="0"/>
              </a:rPr>
            </a:br>
            <a:endParaRPr lang="en-GB" sz="1400" dirty="0">
              <a:latin typeface="Arial Narrow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4419600"/>
            <a:ext cx="1371600" cy="13716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648200" y="2438400"/>
            <a:ext cx="3429000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o-RO" sz="24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 Narrow" pitchFamily="34" charset="0"/>
              </a:rPr>
              <a:t>Asociația </a:t>
            </a:r>
          </a:p>
          <a:p>
            <a:pPr algn="ctr"/>
            <a:r>
              <a:rPr lang="ro-RO" sz="2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 Narrow" pitchFamily="34" charset="0"/>
              </a:rPr>
              <a:t>Ai voință, ai putere</a:t>
            </a:r>
          </a:p>
          <a:p>
            <a:pPr algn="ctr"/>
            <a:endParaRPr lang="ro-RO" sz="2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 Narrow" pitchFamily="34" charset="0"/>
            </a:endParaRPr>
          </a:p>
          <a:p>
            <a:pPr algn="ctr"/>
            <a:r>
              <a:rPr lang="ro-RO" sz="20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 Narrow" pitchFamily="34" charset="0"/>
              </a:rPr>
              <a:t>-4 ani de activitate-</a:t>
            </a:r>
          </a:p>
          <a:p>
            <a:pPr algn="ctr"/>
            <a:endParaRPr lang="en-US" sz="20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8203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idx="1"/>
          </p:nvPr>
        </p:nvSpPr>
        <p:spPr>
          <a:xfrm>
            <a:off x="1042988" y="990600"/>
            <a:ext cx="6777037" cy="4841875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Arial Narrow" pitchFamily="34" charset="0"/>
              </a:rPr>
              <a:t>-21.09.2017-Asociatia Ai </a:t>
            </a:r>
            <a:r>
              <a:rPr lang="en-US" sz="2000" dirty="0" err="1">
                <a:latin typeface="Arial Narrow" pitchFamily="34" charset="0"/>
              </a:rPr>
              <a:t>vointa</a:t>
            </a:r>
            <a:r>
              <a:rPr lang="en-US" sz="2000" dirty="0">
                <a:latin typeface="Arial Narrow" pitchFamily="34" charset="0"/>
              </a:rPr>
              <a:t>, Ai </a:t>
            </a:r>
            <a:r>
              <a:rPr lang="en-US" sz="2000" dirty="0" err="1">
                <a:latin typeface="Arial Narrow" pitchFamily="34" charset="0"/>
              </a:rPr>
              <a:t>putere</a:t>
            </a:r>
            <a:r>
              <a:rPr lang="en-US" sz="2000" dirty="0">
                <a:latin typeface="Arial Narrow" pitchFamily="34" charset="0"/>
              </a:rPr>
              <a:t> a </a:t>
            </a:r>
            <a:r>
              <a:rPr lang="en-US" sz="2000" dirty="0" err="1">
                <a:latin typeface="Arial Narrow" pitchFamily="34" charset="0"/>
              </a:rPr>
              <a:t>castigat</a:t>
            </a:r>
            <a:r>
              <a:rPr lang="en-US" sz="2000" dirty="0">
                <a:latin typeface="Arial Narrow" pitchFamily="34" charset="0"/>
              </a:rPr>
              <a:t> un </a:t>
            </a:r>
            <a:r>
              <a:rPr lang="en-US" sz="2000" b="1" dirty="0" err="1">
                <a:latin typeface="Arial Narrow" pitchFamily="34" charset="0"/>
              </a:rPr>
              <a:t>proiect</a:t>
            </a:r>
            <a:r>
              <a:rPr lang="en-US" sz="2000" b="1" dirty="0">
                <a:latin typeface="Arial Narrow" pitchFamily="34" charset="0"/>
              </a:rPr>
              <a:t> </a:t>
            </a:r>
            <a:r>
              <a:rPr lang="en-US" sz="2000" b="1" dirty="0" err="1">
                <a:latin typeface="Arial Narrow" pitchFamily="34" charset="0"/>
              </a:rPr>
              <a:t>finantat</a:t>
            </a:r>
            <a:r>
              <a:rPr lang="en-US" sz="2000" b="1" dirty="0">
                <a:latin typeface="Arial Narrow" pitchFamily="34" charset="0"/>
              </a:rPr>
              <a:t> de </a:t>
            </a:r>
            <a:r>
              <a:rPr lang="en-US" sz="2000" b="1" dirty="0" err="1">
                <a:latin typeface="Arial Narrow" pitchFamily="34" charset="0"/>
              </a:rPr>
              <a:t>Asociația</a:t>
            </a:r>
            <a:r>
              <a:rPr lang="en-US" sz="2000" b="1" dirty="0">
                <a:latin typeface="Arial Narrow" pitchFamily="34" charset="0"/>
              </a:rPr>
              <a:t> </a:t>
            </a:r>
            <a:r>
              <a:rPr lang="en-US" sz="2000" b="1" dirty="0" err="1">
                <a:latin typeface="Arial Narrow" pitchFamily="34" charset="0"/>
              </a:rPr>
              <a:t>Techsoup</a:t>
            </a:r>
            <a:r>
              <a:rPr lang="en-US" sz="2000" dirty="0">
                <a:latin typeface="Arial Narrow" pitchFamily="34" charset="0"/>
              </a:rPr>
              <a:t>, </a:t>
            </a:r>
            <a:r>
              <a:rPr lang="en-US" sz="2000" dirty="0" err="1">
                <a:latin typeface="Arial Narrow" pitchFamily="34" charset="0"/>
              </a:rPr>
              <a:t>destinat</a:t>
            </a:r>
            <a:r>
              <a:rPr lang="en-US" sz="2000" dirty="0">
                <a:latin typeface="Arial Narrow" pitchFamily="34" charset="0"/>
              </a:rPr>
              <a:t> </a:t>
            </a:r>
            <a:r>
              <a:rPr lang="en-US" sz="2000" dirty="0" err="1">
                <a:latin typeface="Arial Narrow" pitchFamily="34" charset="0"/>
              </a:rPr>
              <a:t>unui</a:t>
            </a:r>
            <a:r>
              <a:rPr lang="en-US" sz="2000" dirty="0">
                <a:latin typeface="Arial Narrow" pitchFamily="34" charset="0"/>
              </a:rPr>
              <a:t> nr de 20 de </a:t>
            </a:r>
            <a:r>
              <a:rPr lang="en-US" sz="2000" dirty="0" err="1">
                <a:latin typeface="Arial Narrow" pitchFamily="34" charset="0"/>
              </a:rPr>
              <a:t>elevi</a:t>
            </a:r>
            <a:r>
              <a:rPr lang="en-US" sz="2000" dirty="0">
                <a:latin typeface="Arial Narrow" pitchFamily="34" charset="0"/>
              </a:rPr>
              <a:t>, cu </a:t>
            </a:r>
            <a:r>
              <a:rPr lang="en-US" sz="2000" dirty="0" err="1">
                <a:latin typeface="Arial Narrow" pitchFamily="34" charset="0"/>
              </a:rPr>
              <a:t>varste</a:t>
            </a:r>
            <a:r>
              <a:rPr lang="en-US" sz="2000" dirty="0">
                <a:latin typeface="Arial Narrow" pitchFamily="34" charset="0"/>
              </a:rPr>
              <a:t> </a:t>
            </a:r>
            <a:r>
              <a:rPr lang="en-US" sz="2000" dirty="0" err="1">
                <a:latin typeface="Arial Narrow" pitchFamily="34" charset="0"/>
              </a:rPr>
              <a:t>intre</a:t>
            </a:r>
            <a:r>
              <a:rPr lang="en-US" sz="2000" dirty="0">
                <a:latin typeface="Arial Narrow" pitchFamily="34" charset="0"/>
              </a:rPr>
              <a:t> 8-13 </a:t>
            </a:r>
            <a:r>
              <a:rPr lang="en-US" sz="2000" dirty="0" err="1">
                <a:latin typeface="Arial Narrow" pitchFamily="34" charset="0"/>
              </a:rPr>
              <a:t>ani</a:t>
            </a:r>
            <a:r>
              <a:rPr lang="en-US" sz="2000" dirty="0">
                <a:latin typeface="Arial Narrow" pitchFamily="34" charset="0"/>
              </a:rPr>
              <a:t> de la </a:t>
            </a:r>
            <a:r>
              <a:rPr lang="en-US" sz="2000" dirty="0" err="1">
                <a:latin typeface="Arial Narrow" pitchFamily="34" charset="0"/>
              </a:rPr>
              <a:t>scolile</a:t>
            </a:r>
            <a:r>
              <a:rPr lang="en-US" sz="2000" dirty="0">
                <a:latin typeface="Arial Narrow" pitchFamily="34" charset="0"/>
              </a:rPr>
              <a:t> din </a:t>
            </a:r>
            <a:r>
              <a:rPr lang="en-US" sz="2000" dirty="0" err="1">
                <a:latin typeface="Arial Narrow" pitchFamily="34" charset="0"/>
              </a:rPr>
              <a:t>Oltenita</a:t>
            </a:r>
            <a:r>
              <a:rPr lang="en-US" sz="2000" dirty="0">
                <a:latin typeface="Arial Narrow" pitchFamily="34" charset="0"/>
              </a:rPr>
              <a:t>. </a:t>
            </a:r>
            <a:r>
              <a:rPr lang="en-US" sz="2000" dirty="0" err="1">
                <a:latin typeface="Arial Narrow" pitchFamily="34" charset="0"/>
              </a:rPr>
              <a:t>Scopul</a:t>
            </a:r>
            <a:r>
              <a:rPr lang="en-US" sz="2000" dirty="0">
                <a:latin typeface="Arial Narrow" pitchFamily="34" charset="0"/>
              </a:rPr>
              <a:t> </a:t>
            </a:r>
            <a:r>
              <a:rPr lang="en-US" sz="2000" dirty="0" err="1">
                <a:latin typeface="Arial Narrow" pitchFamily="34" charset="0"/>
              </a:rPr>
              <a:t>proiectului-invatarea</a:t>
            </a:r>
            <a:r>
              <a:rPr lang="en-US" sz="2000" dirty="0">
                <a:latin typeface="Arial Narrow" pitchFamily="34" charset="0"/>
              </a:rPr>
              <a:t> de a </a:t>
            </a:r>
            <a:r>
              <a:rPr lang="en-US" sz="2000" dirty="0" err="1">
                <a:latin typeface="Arial Narrow" pitchFamily="34" charset="0"/>
              </a:rPr>
              <a:t>realiza</a:t>
            </a:r>
            <a:r>
              <a:rPr lang="en-US" sz="2000" dirty="0">
                <a:latin typeface="Arial Narrow" pitchFamily="34" charset="0"/>
              </a:rPr>
              <a:t> un </a:t>
            </a:r>
            <a:r>
              <a:rPr lang="en-US" sz="2000" dirty="0" err="1">
                <a:latin typeface="Arial Narrow" pitchFamily="34" charset="0"/>
              </a:rPr>
              <a:t>joc</a:t>
            </a:r>
            <a:r>
              <a:rPr lang="en-US" sz="2000" dirty="0">
                <a:latin typeface="Arial Narrow" pitchFamily="34" charset="0"/>
              </a:rPr>
              <a:t> educational in </a:t>
            </a:r>
            <a:r>
              <a:rPr lang="en-US" sz="2000" dirty="0" err="1">
                <a:latin typeface="Arial Narrow" pitchFamily="34" charset="0"/>
              </a:rPr>
              <a:t>programul</a:t>
            </a:r>
            <a:r>
              <a:rPr lang="en-US" sz="2000" dirty="0">
                <a:latin typeface="Arial Narrow" pitchFamily="34" charset="0"/>
              </a:rPr>
              <a:t> Java.</a:t>
            </a:r>
          </a:p>
          <a:p>
            <a:r>
              <a:rPr lang="en-US" sz="2000" dirty="0">
                <a:latin typeface="Arial Narrow" pitchFamily="34" charset="0"/>
              </a:rPr>
              <a:t>-21-23.12.2017 – </a:t>
            </a:r>
            <a:r>
              <a:rPr lang="en-US" sz="2000" b="1" dirty="0" err="1">
                <a:latin typeface="Arial Narrow" pitchFamily="34" charset="0"/>
              </a:rPr>
              <a:t>Trei</a:t>
            </a:r>
            <a:r>
              <a:rPr lang="en-US" sz="2000" b="1" dirty="0">
                <a:latin typeface="Arial Narrow" pitchFamily="34" charset="0"/>
              </a:rPr>
              <a:t> </a:t>
            </a:r>
            <a:r>
              <a:rPr lang="en-US" sz="2000" b="1" dirty="0" err="1">
                <a:latin typeface="Arial Narrow" pitchFamily="34" charset="0"/>
              </a:rPr>
              <a:t>zile</a:t>
            </a:r>
            <a:r>
              <a:rPr lang="en-US" sz="2000" b="1" dirty="0">
                <a:latin typeface="Arial Narrow" pitchFamily="34" charset="0"/>
              </a:rPr>
              <a:t> de </a:t>
            </a:r>
            <a:r>
              <a:rPr lang="en-US" sz="2000" b="1" dirty="0" err="1">
                <a:latin typeface="Arial Narrow" pitchFamily="34" charset="0"/>
              </a:rPr>
              <a:t>Targ</a:t>
            </a:r>
            <a:r>
              <a:rPr lang="en-US" sz="2000" b="1" dirty="0">
                <a:latin typeface="Arial Narrow" pitchFamily="34" charset="0"/>
              </a:rPr>
              <a:t> </a:t>
            </a:r>
            <a:r>
              <a:rPr lang="en-US" sz="2000" b="1" dirty="0" err="1">
                <a:latin typeface="Arial Narrow" pitchFamily="34" charset="0"/>
              </a:rPr>
              <a:t>Mestesugaresc</a:t>
            </a:r>
            <a:r>
              <a:rPr lang="en-US" sz="2000" b="1" dirty="0">
                <a:latin typeface="Arial Narrow" pitchFamily="34" charset="0"/>
              </a:rPr>
              <a:t> </a:t>
            </a:r>
            <a:r>
              <a:rPr lang="en-US" sz="2000" dirty="0">
                <a:latin typeface="Arial Narrow" pitchFamily="34" charset="0"/>
              </a:rPr>
              <a:t>– </a:t>
            </a:r>
            <a:r>
              <a:rPr lang="en-US" sz="2000" dirty="0" err="1">
                <a:latin typeface="Arial Narrow" pitchFamily="34" charset="0"/>
              </a:rPr>
              <a:t>Romexpo</a:t>
            </a:r>
            <a:r>
              <a:rPr lang="en-US" sz="2000" dirty="0">
                <a:latin typeface="Arial Narrow" pitchFamily="34" charset="0"/>
              </a:rPr>
              <a:t> – </a:t>
            </a:r>
            <a:r>
              <a:rPr lang="en-US" sz="2000" dirty="0" err="1">
                <a:latin typeface="Arial Narrow" pitchFamily="34" charset="0"/>
              </a:rPr>
              <a:t>finantat</a:t>
            </a:r>
            <a:r>
              <a:rPr lang="en-US" sz="2000" dirty="0">
                <a:latin typeface="Arial Narrow" pitchFamily="34" charset="0"/>
              </a:rPr>
              <a:t> de </a:t>
            </a:r>
            <a:r>
              <a:rPr lang="en-US" sz="2000" dirty="0" err="1">
                <a:latin typeface="Arial Narrow" pitchFamily="34" charset="0"/>
              </a:rPr>
              <a:t>Ministerul</a:t>
            </a:r>
            <a:r>
              <a:rPr lang="en-US" sz="2000" dirty="0">
                <a:latin typeface="Arial Narrow" pitchFamily="34" charset="0"/>
              </a:rPr>
              <a:t> IMM-</a:t>
            </a:r>
            <a:r>
              <a:rPr lang="en-US" sz="2000" dirty="0" err="1">
                <a:latin typeface="Arial Narrow" pitchFamily="34" charset="0"/>
              </a:rPr>
              <a:t>urilor</a:t>
            </a:r>
            <a:endParaRPr lang="en-GB" sz="2000" dirty="0">
              <a:latin typeface="Arial Narrow" pitchFamily="34" charset="0"/>
            </a:endParaRPr>
          </a:p>
          <a:p>
            <a:r>
              <a:rPr lang="en-US" sz="2000" dirty="0">
                <a:latin typeface="Arial Narrow" pitchFamily="34" charset="0"/>
              </a:rPr>
              <a:t>-24.12. 2017 – </a:t>
            </a:r>
            <a:r>
              <a:rPr lang="en-US" sz="2000" b="1" dirty="0" err="1">
                <a:latin typeface="Arial Narrow" pitchFamily="34" charset="0"/>
              </a:rPr>
              <a:t>Depozit</a:t>
            </a:r>
            <a:r>
              <a:rPr lang="en-US" sz="2000" b="1" dirty="0">
                <a:latin typeface="Arial Narrow" pitchFamily="34" charset="0"/>
              </a:rPr>
              <a:t> de z</a:t>
            </a:r>
            <a:r>
              <a:rPr lang="ro-RO" sz="2000" b="1" dirty="0">
                <a:latin typeface="Arial Narrow" pitchFamily="34" charset="0"/>
              </a:rPr>
              <a:t>â</a:t>
            </a:r>
            <a:r>
              <a:rPr lang="en-US" sz="2000" b="1" dirty="0" err="1">
                <a:latin typeface="Arial Narrow" pitchFamily="34" charset="0"/>
              </a:rPr>
              <a:t>mbete</a:t>
            </a:r>
            <a:r>
              <a:rPr lang="en-US" sz="2000" dirty="0">
                <a:latin typeface="Arial Narrow" pitchFamily="34" charset="0"/>
              </a:rPr>
              <a:t>- </a:t>
            </a:r>
            <a:r>
              <a:rPr lang="en-US" sz="2000" dirty="0" err="1">
                <a:latin typeface="Arial Narrow" pitchFamily="34" charset="0"/>
              </a:rPr>
              <a:t>oferirea</a:t>
            </a:r>
            <a:r>
              <a:rPr lang="en-US" sz="2000" dirty="0">
                <a:latin typeface="Arial Narrow" pitchFamily="34" charset="0"/>
              </a:rPr>
              <a:t> de 300 de </a:t>
            </a:r>
            <a:r>
              <a:rPr lang="en-US" sz="2000" dirty="0" err="1">
                <a:latin typeface="Arial Narrow" pitchFamily="34" charset="0"/>
              </a:rPr>
              <a:t>cadouri</a:t>
            </a:r>
            <a:r>
              <a:rPr lang="en-US" sz="2000" dirty="0">
                <a:latin typeface="Arial Narrow" pitchFamily="34" charset="0"/>
              </a:rPr>
              <a:t>, </a:t>
            </a:r>
            <a:r>
              <a:rPr lang="en-US" sz="2000" dirty="0" err="1">
                <a:latin typeface="Arial Narrow" pitchFamily="34" charset="0"/>
              </a:rPr>
              <a:t>copiilor</a:t>
            </a:r>
            <a:r>
              <a:rPr lang="en-US" sz="2000" dirty="0">
                <a:latin typeface="Arial Narrow" pitchFamily="34" charset="0"/>
              </a:rPr>
              <a:t> </a:t>
            </a:r>
            <a:r>
              <a:rPr lang="en-US" sz="2000" dirty="0" err="1">
                <a:latin typeface="Arial Narrow" pitchFamily="34" charset="0"/>
              </a:rPr>
              <a:t>proveni</a:t>
            </a:r>
            <a:r>
              <a:rPr lang="ro-RO" sz="2000" dirty="0">
                <a:latin typeface="Arial Narrow" pitchFamily="34" charset="0"/>
              </a:rPr>
              <a:t>ț</a:t>
            </a:r>
            <a:r>
              <a:rPr lang="en-US" sz="2000" dirty="0">
                <a:latin typeface="Arial Narrow" pitchFamily="34" charset="0"/>
              </a:rPr>
              <a:t>i din </a:t>
            </a:r>
            <a:r>
              <a:rPr lang="en-US" sz="2000" dirty="0" err="1">
                <a:latin typeface="Arial Narrow" pitchFamily="34" charset="0"/>
              </a:rPr>
              <a:t>medii</a:t>
            </a:r>
            <a:r>
              <a:rPr lang="en-US" sz="2000" dirty="0">
                <a:latin typeface="Arial Narrow" pitchFamily="34" charset="0"/>
              </a:rPr>
              <a:t> </a:t>
            </a:r>
            <a:r>
              <a:rPr lang="en-US" sz="2000" dirty="0" err="1">
                <a:latin typeface="Arial Narrow" pitchFamily="34" charset="0"/>
              </a:rPr>
              <a:t>defavorizate</a:t>
            </a:r>
            <a:r>
              <a:rPr lang="en-US" sz="2000" dirty="0">
                <a:latin typeface="Arial Narrow" pitchFamily="34" charset="0"/>
              </a:rPr>
              <a:t>.</a:t>
            </a:r>
            <a:endParaRPr lang="en-GB" dirty="0"/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733800"/>
            <a:ext cx="2514600" cy="1828800"/>
          </a:xfrm>
          <a:prstGeom prst="rect">
            <a:avLst/>
          </a:prstGeom>
        </p:spPr>
      </p:pic>
      <p:pic>
        <p:nvPicPr>
          <p:cNvPr id="6" name="Content Placeholder 3"/>
          <p:cNvPicPr>
            <a:picLocks noGrp="1"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162" y="3733800"/>
            <a:ext cx="2790737" cy="1797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7472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838200"/>
            <a:ext cx="7024744" cy="685800"/>
          </a:xfrm>
        </p:spPr>
        <p:txBody>
          <a:bodyPr>
            <a:noAutofit/>
          </a:bodyPr>
          <a:lstStyle/>
          <a:p>
            <a:r>
              <a:rPr lang="en-GB" dirty="0" err="1">
                <a:latin typeface="Arial Narrow" pitchFamily="34" charset="0"/>
              </a:rPr>
              <a:t>Activit</a:t>
            </a:r>
            <a:r>
              <a:rPr lang="ro-RO" dirty="0">
                <a:latin typeface="Arial Narrow" pitchFamily="34" charset="0"/>
              </a:rPr>
              <a:t>ăț</a:t>
            </a:r>
            <a:r>
              <a:rPr lang="en-GB" dirty="0">
                <a:latin typeface="Arial Narrow" pitchFamily="34" charset="0"/>
              </a:rPr>
              <a:t>i din </a:t>
            </a:r>
            <a:r>
              <a:rPr lang="en-GB" dirty="0" err="1">
                <a:latin typeface="Arial Narrow" pitchFamily="34" charset="0"/>
              </a:rPr>
              <a:t>anul</a:t>
            </a:r>
            <a:r>
              <a:rPr lang="en-GB" dirty="0">
                <a:latin typeface="Arial Narrow" pitchFamily="34" charset="0"/>
              </a:rPr>
              <a:t> 2018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1752600"/>
            <a:ext cx="7109908" cy="434340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200" dirty="0">
                <a:latin typeface="Arial Narrow" pitchFamily="34" charset="0"/>
                <a:cs typeface="Times New Roman" pitchFamily="18" charset="0"/>
              </a:rPr>
              <a:t>-</a:t>
            </a:r>
            <a:r>
              <a:rPr lang="en-US" sz="2200" b="1" dirty="0" err="1">
                <a:latin typeface="Arial Narrow" pitchFamily="34" charset="0"/>
                <a:cs typeface="Times New Roman" pitchFamily="18" charset="0"/>
              </a:rPr>
              <a:t>Depozitul</a:t>
            </a:r>
            <a:r>
              <a:rPr lang="en-US" sz="2200" b="1" dirty="0">
                <a:latin typeface="Arial Narrow" pitchFamily="34" charset="0"/>
                <a:cs typeface="Times New Roman" pitchFamily="18" charset="0"/>
              </a:rPr>
              <a:t> de Z</a:t>
            </a:r>
            <a:r>
              <a:rPr lang="ro-RO" sz="2200" b="1" dirty="0">
                <a:latin typeface="Arial Narrow" pitchFamily="34" charset="0"/>
                <a:cs typeface="Times New Roman" pitchFamily="18" charset="0"/>
              </a:rPr>
              <a:t>â</a:t>
            </a:r>
            <a:r>
              <a:rPr lang="en-US" sz="2200" b="1" dirty="0" err="1">
                <a:latin typeface="Arial Narrow" pitchFamily="34" charset="0"/>
                <a:cs typeface="Times New Roman" pitchFamily="18" charset="0"/>
              </a:rPr>
              <a:t>mbete</a:t>
            </a:r>
            <a:r>
              <a:rPr lang="en-US" sz="2200" b="1" dirty="0">
                <a:latin typeface="Arial Narrow" pitchFamily="34" charset="0"/>
                <a:cs typeface="Times New Roman" pitchFamily="18" charset="0"/>
              </a:rPr>
              <a:t> Pascale</a:t>
            </a:r>
            <a:r>
              <a:rPr lang="ro-RO" sz="2200" b="1" dirty="0">
                <a:latin typeface="Arial Narrow" pitchFamily="34" charset="0"/>
                <a:cs typeface="Times New Roman" pitchFamily="18" charset="0"/>
              </a:rPr>
              <a:t>-</a:t>
            </a:r>
            <a:r>
              <a:rPr lang="ro-RO" sz="2200" dirty="0">
                <a:latin typeface="Arial Narrow" pitchFamily="34" charset="0"/>
                <a:cs typeface="Times New Roman" pitchFamily="18" charset="0"/>
              </a:rPr>
              <a:t>cadouri pentru copilași</a:t>
            </a:r>
            <a:endParaRPr lang="en-US" sz="2200" b="1" dirty="0">
              <a:latin typeface="Arial Narrow" pitchFamily="34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2200" dirty="0">
                <a:latin typeface="Arial Narrow" pitchFamily="34" charset="0"/>
                <a:cs typeface="Times New Roman" pitchFamily="18" charset="0"/>
              </a:rPr>
              <a:t>-</a:t>
            </a:r>
            <a:r>
              <a:rPr lang="en-US" sz="2200" b="1" dirty="0" err="1">
                <a:latin typeface="Arial Narrow" pitchFamily="34" charset="0"/>
                <a:cs typeface="Times New Roman" pitchFamily="18" charset="0"/>
              </a:rPr>
              <a:t>Proiect</a:t>
            </a:r>
            <a:r>
              <a:rPr lang="en-US" sz="2200" b="1" dirty="0">
                <a:latin typeface="Arial Narrow" pitchFamily="34" charset="0"/>
                <a:cs typeface="Times New Roman" pitchFamily="18" charset="0"/>
              </a:rPr>
              <a:t> “</a:t>
            </a:r>
            <a:r>
              <a:rPr lang="en-US" sz="2200" b="1" dirty="0" err="1">
                <a:latin typeface="Arial Narrow" pitchFamily="34" charset="0"/>
                <a:cs typeface="Times New Roman" pitchFamily="18" charset="0"/>
              </a:rPr>
              <a:t>Iube</a:t>
            </a:r>
            <a:r>
              <a:rPr lang="ro-RO" sz="2200" b="1" dirty="0">
                <a:latin typeface="Arial Narrow" pitchFamily="34" charset="0"/>
                <a:cs typeface="Times New Roman" pitchFamily="18" charset="0"/>
              </a:rPr>
              <a:t>ș</a:t>
            </a:r>
            <a:r>
              <a:rPr lang="en-US" sz="2200" b="1" dirty="0" err="1">
                <a:latin typeface="Arial Narrow" pitchFamily="34" charset="0"/>
                <a:cs typeface="Times New Roman" pitchFamily="18" charset="0"/>
              </a:rPr>
              <a:t>te</a:t>
            </a:r>
            <a:r>
              <a:rPr lang="en-US" sz="2200" b="1" dirty="0">
                <a:latin typeface="Arial Narrow" pitchFamily="34" charset="0"/>
                <a:cs typeface="Times New Roman" pitchFamily="18" charset="0"/>
              </a:rPr>
              <a:t> via</a:t>
            </a:r>
            <a:r>
              <a:rPr lang="ro-RO" sz="2200" b="1" dirty="0">
                <a:latin typeface="Arial Narrow" pitchFamily="34" charset="0"/>
                <a:cs typeface="Times New Roman" pitchFamily="18" charset="0"/>
              </a:rPr>
              <a:t>ț</a:t>
            </a:r>
            <a:r>
              <a:rPr lang="en-US" sz="2200" b="1" dirty="0">
                <a:latin typeface="Arial Narrow" pitchFamily="34" charset="0"/>
                <a:cs typeface="Times New Roman" pitchFamily="18" charset="0"/>
              </a:rPr>
              <a:t>a, </a:t>
            </a:r>
            <a:r>
              <a:rPr lang="en-US" sz="2200" b="1" dirty="0" err="1">
                <a:latin typeface="Arial Narrow" pitchFamily="34" charset="0"/>
                <a:cs typeface="Times New Roman" pitchFamily="18" charset="0"/>
              </a:rPr>
              <a:t>iubind</a:t>
            </a:r>
            <a:r>
              <a:rPr lang="en-US" sz="2200" b="1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Arial Narrow" pitchFamily="34" charset="0"/>
                <a:cs typeface="Times New Roman" pitchFamily="18" charset="0"/>
              </a:rPr>
              <a:t>natura</a:t>
            </a:r>
            <a:r>
              <a:rPr lang="en-US" sz="2200" b="1" dirty="0">
                <a:latin typeface="Arial Narrow" pitchFamily="34" charset="0"/>
                <a:cs typeface="Times New Roman" pitchFamily="18" charset="0"/>
              </a:rPr>
              <a:t>”- </a:t>
            </a:r>
            <a:r>
              <a:rPr lang="en-US" sz="2200" dirty="0" err="1">
                <a:latin typeface="Arial Narrow" pitchFamily="34" charset="0"/>
                <a:cs typeface="Times New Roman" pitchFamily="18" charset="0"/>
              </a:rPr>
              <a:t>amenajarea</a:t>
            </a:r>
            <a:r>
              <a:rPr lang="en-US" sz="2200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Arial Narrow" pitchFamily="34" charset="0"/>
                <a:cs typeface="Times New Roman" pitchFamily="18" charset="0"/>
              </a:rPr>
              <a:t>unui</a:t>
            </a:r>
            <a:r>
              <a:rPr lang="en-US" sz="2200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Arial Narrow" pitchFamily="34" charset="0"/>
                <a:cs typeface="Times New Roman" pitchFamily="18" charset="0"/>
              </a:rPr>
              <a:t>parc</a:t>
            </a:r>
            <a:r>
              <a:rPr lang="en-US" sz="2200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ro-RO" sz="2200" dirty="0">
                <a:latin typeface="Arial Narrow" pitchFamily="34" charset="0"/>
                <a:cs typeface="Times New Roman" pitchFamily="18" charset="0"/>
              </a:rPr>
              <a:t>î</a:t>
            </a:r>
            <a:r>
              <a:rPr lang="en-US" sz="2200" dirty="0">
                <a:latin typeface="Arial Narrow" pitchFamily="34" charset="0"/>
                <a:cs typeface="Times New Roman" pitchFamily="18" charset="0"/>
              </a:rPr>
              <a:t>n </a:t>
            </a:r>
            <a:r>
              <a:rPr lang="en-US" sz="2200" dirty="0" err="1">
                <a:latin typeface="Arial Narrow" pitchFamily="34" charset="0"/>
                <a:cs typeface="Times New Roman" pitchFamily="18" charset="0"/>
              </a:rPr>
              <a:t>curtea</a:t>
            </a:r>
            <a:r>
              <a:rPr lang="en-US" sz="2200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Arial Narrow" pitchFamily="34" charset="0"/>
                <a:cs typeface="Times New Roman" pitchFamily="18" charset="0"/>
              </a:rPr>
              <a:t>Spitalului</a:t>
            </a:r>
            <a:r>
              <a:rPr lang="en-US" sz="2200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Arial Narrow" pitchFamily="34" charset="0"/>
                <a:cs typeface="Times New Roman" pitchFamily="18" charset="0"/>
              </a:rPr>
              <a:t>Olteni</a:t>
            </a:r>
            <a:r>
              <a:rPr lang="ro-RO" sz="2200" dirty="0">
                <a:latin typeface="Arial Narrow" pitchFamily="34" charset="0"/>
                <a:cs typeface="Times New Roman" pitchFamily="18" charset="0"/>
              </a:rPr>
              <a:t>ț</a:t>
            </a:r>
            <a:r>
              <a:rPr lang="en-US" sz="2200" dirty="0">
                <a:latin typeface="Arial Narrow" pitchFamily="34" charset="0"/>
                <a:cs typeface="Times New Roman" pitchFamily="18" charset="0"/>
              </a:rPr>
              <a:t>a</a:t>
            </a:r>
          </a:p>
          <a:p>
            <a:pPr marL="0" indent="0">
              <a:buNone/>
            </a:pPr>
            <a:r>
              <a:rPr lang="en-US" sz="2200" dirty="0">
                <a:latin typeface="Arial Narrow" pitchFamily="34" charset="0"/>
                <a:cs typeface="Times New Roman" pitchFamily="18" charset="0"/>
              </a:rPr>
              <a:t>-</a:t>
            </a:r>
            <a:r>
              <a:rPr lang="en-US" sz="2200" b="1" dirty="0" err="1">
                <a:latin typeface="Arial Narrow" pitchFamily="34" charset="0"/>
                <a:cs typeface="Times New Roman" pitchFamily="18" charset="0"/>
              </a:rPr>
              <a:t>Proiect</a:t>
            </a:r>
            <a:r>
              <a:rPr lang="en-US" sz="2200" b="1" dirty="0">
                <a:latin typeface="Arial Narrow" pitchFamily="34" charset="0"/>
                <a:cs typeface="Times New Roman" pitchFamily="18" charset="0"/>
              </a:rPr>
              <a:t> “</a:t>
            </a:r>
            <a:r>
              <a:rPr lang="ro-RO" sz="2200" b="1" dirty="0">
                <a:latin typeface="Arial Narrow" pitchFamily="34" charset="0"/>
                <a:cs typeface="Times New Roman" pitchFamily="18" charset="0"/>
              </a:rPr>
              <a:t>Ș</a:t>
            </a:r>
            <a:r>
              <a:rPr lang="en-US" sz="2200" b="1" dirty="0">
                <a:latin typeface="Arial Narrow" pitchFamily="34" charset="0"/>
                <a:cs typeface="Times New Roman" pitchFamily="18" charset="0"/>
              </a:rPr>
              <a:t>i </a:t>
            </a:r>
            <a:r>
              <a:rPr lang="en-US" sz="2200" b="1" dirty="0" err="1">
                <a:latin typeface="Arial Narrow" pitchFamily="34" charset="0"/>
                <a:cs typeface="Times New Roman" pitchFamily="18" charset="0"/>
              </a:rPr>
              <a:t>eu</a:t>
            </a:r>
            <a:r>
              <a:rPr lang="en-US" sz="2200" b="1" dirty="0">
                <a:latin typeface="Arial Narrow" pitchFamily="34" charset="0"/>
                <a:cs typeface="Times New Roman" pitchFamily="18" charset="0"/>
              </a:rPr>
              <a:t> am </a:t>
            </a:r>
            <a:r>
              <a:rPr lang="en-US" sz="2200" b="1" dirty="0" err="1">
                <a:latin typeface="Arial Narrow" pitchFamily="34" charset="0"/>
                <a:cs typeface="Times New Roman" pitchFamily="18" charset="0"/>
              </a:rPr>
              <a:t>dreptul</a:t>
            </a:r>
            <a:r>
              <a:rPr lang="en-US" sz="2200" b="1" dirty="0">
                <a:latin typeface="Arial Narrow" pitchFamily="34" charset="0"/>
                <a:cs typeface="Times New Roman" pitchFamily="18" charset="0"/>
              </a:rPr>
              <a:t> la via</a:t>
            </a:r>
            <a:r>
              <a:rPr lang="ro-RO" sz="2200" b="1" dirty="0">
                <a:latin typeface="Arial Narrow" pitchFamily="34" charset="0"/>
                <a:cs typeface="Times New Roman" pitchFamily="18" charset="0"/>
              </a:rPr>
              <a:t>ță</a:t>
            </a:r>
            <a:r>
              <a:rPr lang="en-US" sz="2200" b="1" dirty="0">
                <a:latin typeface="Arial Narrow" pitchFamily="34" charset="0"/>
                <a:cs typeface="Times New Roman" pitchFamily="18" charset="0"/>
              </a:rPr>
              <a:t>” </a:t>
            </a:r>
            <a:r>
              <a:rPr lang="en-US" sz="2200" dirty="0" err="1">
                <a:latin typeface="Arial Narrow" pitchFamily="34" charset="0"/>
                <a:cs typeface="Times New Roman" pitchFamily="18" charset="0"/>
              </a:rPr>
              <a:t>destinat</a:t>
            </a:r>
            <a:r>
              <a:rPr lang="en-US" sz="2200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Arial Narrow" pitchFamily="34" charset="0"/>
                <a:cs typeface="Times New Roman" pitchFamily="18" charset="0"/>
              </a:rPr>
              <a:t>unui</a:t>
            </a:r>
            <a:r>
              <a:rPr lang="en-US" sz="2200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Arial Narrow" pitchFamily="34" charset="0"/>
                <a:cs typeface="Times New Roman" pitchFamily="18" charset="0"/>
              </a:rPr>
              <a:t>numar</a:t>
            </a:r>
            <a:r>
              <a:rPr lang="en-US" sz="2200" dirty="0">
                <a:latin typeface="Arial Narrow" pitchFamily="34" charset="0"/>
                <a:cs typeface="Times New Roman" pitchFamily="18" charset="0"/>
              </a:rPr>
              <a:t> de 25 de </a:t>
            </a:r>
            <a:r>
              <a:rPr lang="en-US" sz="2200" dirty="0" err="1">
                <a:latin typeface="Arial Narrow" pitchFamily="34" charset="0"/>
                <a:cs typeface="Times New Roman" pitchFamily="18" charset="0"/>
              </a:rPr>
              <a:t>copii</a:t>
            </a:r>
            <a:r>
              <a:rPr lang="en-US" sz="2200" dirty="0">
                <a:latin typeface="Arial Narrow" pitchFamily="34" charset="0"/>
                <a:cs typeface="Times New Roman" pitchFamily="18" charset="0"/>
              </a:rPr>
              <a:t> cu </a:t>
            </a:r>
            <a:r>
              <a:rPr lang="en-US" sz="2200" dirty="0" err="1">
                <a:latin typeface="Arial Narrow" pitchFamily="34" charset="0"/>
                <a:cs typeface="Times New Roman" pitchFamily="18" charset="0"/>
              </a:rPr>
              <a:t>tulbur</a:t>
            </a:r>
            <a:r>
              <a:rPr lang="ro-RO" sz="2200" dirty="0">
                <a:latin typeface="Arial Narrow" pitchFamily="34" charset="0"/>
                <a:cs typeface="Times New Roman" pitchFamily="18" charset="0"/>
              </a:rPr>
              <a:t>ă</a:t>
            </a:r>
            <a:r>
              <a:rPr lang="en-US" sz="2200" dirty="0" err="1">
                <a:latin typeface="Arial Narrow" pitchFamily="34" charset="0"/>
                <a:cs typeface="Times New Roman" pitchFamily="18" charset="0"/>
              </a:rPr>
              <a:t>ri</a:t>
            </a:r>
            <a:r>
              <a:rPr lang="en-US" sz="2200" dirty="0">
                <a:latin typeface="Arial Narrow" pitchFamily="34" charset="0"/>
                <a:cs typeface="Times New Roman" pitchFamily="18" charset="0"/>
              </a:rPr>
              <a:t> de </a:t>
            </a:r>
            <a:r>
              <a:rPr lang="en-US" sz="2200" dirty="0" err="1">
                <a:latin typeface="Arial Narrow" pitchFamily="34" charset="0"/>
                <a:cs typeface="Times New Roman" pitchFamily="18" charset="0"/>
              </a:rPr>
              <a:t>dezvoltare</a:t>
            </a:r>
            <a:r>
              <a:rPr lang="en-US" sz="2200" dirty="0">
                <a:latin typeface="Arial Narrow" pitchFamily="34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Arial Narrow" pitchFamily="34" charset="0"/>
                <a:cs typeface="Times New Roman" pitchFamily="18" charset="0"/>
              </a:rPr>
              <a:t>oferindu</a:t>
            </a:r>
            <a:r>
              <a:rPr lang="en-US" sz="2200" dirty="0">
                <a:latin typeface="Arial Narrow" pitchFamily="34" charset="0"/>
                <a:cs typeface="Times New Roman" pitchFamily="18" charset="0"/>
              </a:rPr>
              <a:t>-le </a:t>
            </a:r>
            <a:r>
              <a:rPr lang="en-US" sz="2200" dirty="0" err="1">
                <a:latin typeface="Arial Narrow" pitchFamily="34" charset="0"/>
                <a:cs typeface="Times New Roman" pitchFamily="18" charset="0"/>
              </a:rPr>
              <a:t>terapie</a:t>
            </a:r>
            <a:r>
              <a:rPr lang="en-US" sz="2200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Arial Narrow" pitchFamily="34" charset="0"/>
                <a:cs typeface="Times New Roman" pitchFamily="18" charset="0"/>
              </a:rPr>
              <a:t>logopedic</a:t>
            </a:r>
            <a:r>
              <a:rPr lang="ro-RO" sz="2200" dirty="0">
                <a:latin typeface="Arial Narrow" pitchFamily="34" charset="0"/>
                <a:cs typeface="Times New Roman" pitchFamily="18" charset="0"/>
              </a:rPr>
              <a:t>ă</a:t>
            </a:r>
            <a:r>
              <a:rPr lang="en-US" sz="2200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ro-RO" sz="2200" dirty="0">
                <a:latin typeface="Arial Narrow" pitchFamily="34" charset="0"/>
                <a:cs typeface="Times New Roman" pitchFamily="18" charset="0"/>
              </a:rPr>
              <a:t>ș</a:t>
            </a:r>
            <a:r>
              <a:rPr lang="en-US" sz="2200" dirty="0">
                <a:latin typeface="Arial Narrow" pitchFamily="34" charset="0"/>
                <a:cs typeface="Times New Roman" pitchFamily="18" charset="0"/>
              </a:rPr>
              <a:t>i </a:t>
            </a:r>
            <a:r>
              <a:rPr lang="en-US" sz="2200" dirty="0" err="1">
                <a:latin typeface="Arial Narrow" pitchFamily="34" charset="0"/>
                <a:cs typeface="Times New Roman" pitchFamily="18" charset="0"/>
              </a:rPr>
              <a:t>psihologic</a:t>
            </a:r>
            <a:r>
              <a:rPr lang="ro-RO" sz="2200" dirty="0">
                <a:latin typeface="Arial Narrow" pitchFamily="34" charset="0"/>
                <a:cs typeface="Times New Roman" pitchFamily="18" charset="0"/>
              </a:rPr>
              <a:t>ă</a:t>
            </a:r>
            <a:endParaRPr lang="en-US" sz="2200" dirty="0">
              <a:latin typeface="Arial Narrow" pitchFamily="34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2200" dirty="0">
                <a:latin typeface="Arial Narrow" pitchFamily="34" charset="0"/>
                <a:cs typeface="Times New Roman" pitchFamily="18" charset="0"/>
              </a:rPr>
              <a:t>-</a:t>
            </a:r>
            <a:r>
              <a:rPr lang="en-US" sz="2200" dirty="0" err="1">
                <a:latin typeface="Arial Narrow" pitchFamily="34" charset="0"/>
                <a:cs typeface="Times New Roman" pitchFamily="18" charset="0"/>
              </a:rPr>
              <a:t>Proiect</a:t>
            </a:r>
            <a:r>
              <a:rPr lang="en-US" sz="2200" dirty="0">
                <a:latin typeface="Arial Narrow" pitchFamily="34" charset="0"/>
                <a:cs typeface="Times New Roman" pitchFamily="18" charset="0"/>
              </a:rPr>
              <a:t> “</a:t>
            </a:r>
            <a:r>
              <a:rPr lang="en-US" sz="2200" dirty="0" err="1">
                <a:latin typeface="Arial Narrow" pitchFamily="34" charset="0"/>
                <a:cs typeface="Times New Roman" pitchFamily="18" charset="0"/>
              </a:rPr>
              <a:t>Regizor</a:t>
            </a:r>
            <a:r>
              <a:rPr lang="en-US" sz="2200" dirty="0">
                <a:latin typeface="Arial Narrow" pitchFamily="34" charset="0"/>
                <a:cs typeface="Times New Roman" pitchFamily="18" charset="0"/>
              </a:rPr>
              <a:t> din </a:t>
            </a:r>
            <a:r>
              <a:rPr lang="en-US" sz="2200" dirty="0" err="1">
                <a:latin typeface="Arial Narrow" pitchFamily="34" charset="0"/>
                <a:cs typeface="Times New Roman" pitchFamily="18" charset="0"/>
              </a:rPr>
              <a:t>joac</a:t>
            </a:r>
            <a:r>
              <a:rPr lang="ro-RO" sz="2200" dirty="0">
                <a:latin typeface="Arial Narrow" pitchFamily="34" charset="0"/>
                <a:cs typeface="Times New Roman" pitchFamily="18" charset="0"/>
              </a:rPr>
              <a:t>ă</a:t>
            </a:r>
            <a:r>
              <a:rPr lang="en-US" sz="2200" dirty="0">
                <a:latin typeface="Arial Narrow" pitchFamily="34" charset="0"/>
                <a:cs typeface="Times New Roman" pitchFamily="18" charset="0"/>
              </a:rPr>
              <a:t>” </a:t>
            </a:r>
            <a:r>
              <a:rPr lang="en-US" sz="2200" dirty="0" err="1">
                <a:latin typeface="Arial Narrow" pitchFamily="34" charset="0"/>
                <a:cs typeface="Times New Roman" pitchFamily="18" charset="0"/>
              </a:rPr>
              <a:t>finan</a:t>
            </a:r>
            <a:r>
              <a:rPr lang="ro-RO" sz="2200" dirty="0">
                <a:latin typeface="Arial Narrow" pitchFamily="34" charset="0"/>
                <a:cs typeface="Times New Roman" pitchFamily="18" charset="0"/>
              </a:rPr>
              <a:t>ț</a:t>
            </a:r>
            <a:r>
              <a:rPr lang="en-US" sz="2200" dirty="0">
                <a:latin typeface="Arial Narrow" pitchFamily="34" charset="0"/>
                <a:cs typeface="Times New Roman" pitchFamily="18" charset="0"/>
              </a:rPr>
              <a:t>at de Meet and Code</a:t>
            </a:r>
          </a:p>
          <a:p>
            <a:pPr marL="0" indent="0">
              <a:buNone/>
            </a:pPr>
            <a:r>
              <a:rPr lang="en-US" sz="2200" dirty="0">
                <a:latin typeface="Arial Narrow" pitchFamily="34" charset="0"/>
                <a:cs typeface="Times New Roman" pitchFamily="18" charset="0"/>
              </a:rPr>
              <a:t>-</a:t>
            </a:r>
            <a:r>
              <a:rPr lang="en-US" sz="2200" dirty="0" err="1">
                <a:latin typeface="Arial Narrow" pitchFamily="34" charset="0"/>
                <a:cs typeface="Times New Roman" pitchFamily="18" charset="0"/>
              </a:rPr>
              <a:t>Sprijinirea</a:t>
            </a:r>
            <a:r>
              <a:rPr lang="en-US" sz="2200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Arial Narrow" pitchFamily="34" charset="0"/>
                <a:cs typeface="Times New Roman" pitchFamily="18" charset="0"/>
              </a:rPr>
              <a:t>financiar</a:t>
            </a:r>
            <a:r>
              <a:rPr lang="ro-RO" sz="2200" dirty="0">
                <a:latin typeface="Arial Narrow" pitchFamily="34" charset="0"/>
                <a:cs typeface="Times New Roman" pitchFamily="18" charset="0"/>
              </a:rPr>
              <a:t>ă prin demararea de campanii de sensibilizare,</a:t>
            </a:r>
            <a:r>
              <a:rPr lang="en-US" sz="2200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ro-RO" sz="2200" dirty="0">
                <a:latin typeface="Arial Narrow" pitchFamily="34" charset="0"/>
                <a:cs typeface="Times New Roman" pitchFamily="18" charset="0"/>
              </a:rPr>
              <a:t>î</a:t>
            </a:r>
            <a:r>
              <a:rPr lang="en-US" sz="2200" dirty="0">
                <a:latin typeface="Arial Narrow" pitchFamily="34" charset="0"/>
                <a:cs typeface="Times New Roman" pitchFamily="18" charset="0"/>
              </a:rPr>
              <a:t>n </a:t>
            </a:r>
            <a:r>
              <a:rPr lang="en-US" sz="2200" dirty="0" err="1">
                <a:latin typeface="Arial Narrow" pitchFamily="34" charset="0"/>
                <a:cs typeface="Times New Roman" pitchFamily="18" charset="0"/>
              </a:rPr>
              <a:t>vederea</a:t>
            </a:r>
            <a:r>
              <a:rPr lang="en-US" sz="2200" dirty="0">
                <a:latin typeface="Arial Narrow" pitchFamily="34" charset="0"/>
                <a:cs typeface="Times New Roman" pitchFamily="18" charset="0"/>
              </a:rPr>
              <a:t> opera</a:t>
            </a:r>
            <a:r>
              <a:rPr lang="ro-RO" sz="2200" dirty="0">
                <a:latin typeface="Arial Narrow" pitchFamily="34" charset="0"/>
                <a:cs typeface="Times New Roman" pitchFamily="18" charset="0"/>
              </a:rPr>
              <a:t>ț</a:t>
            </a:r>
            <a:r>
              <a:rPr lang="en-US" sz="2200" dirty="0" err="1">
                <a:latin typeface="Arial Narrow" pitchFamily="34" charset="0"/>
                <a:cs typeface="Times New Roman" pitchFamily="18" charset="0"/>
              </a:rPr>
              <a:t>iilor</a:t>
            </a:r>
            <a:r>
              <a:rPr lang="en-US" sz="2200" dirty="0">
                <a:latin typeface="Arial Narrow" pitchFamily="34" charset="0"/>
                <a:cs typeface="Times New Roman" pitchFamily="18" charset="0"/>
              </a:rPr>
              <a:t> a </a:t>
            </a:r>
            <a:r>
              <a:rPr lang="en-US" sz="2200" dirty="0" err="1">
                <a:latin typeface="Arial Narrow" pitchFamily="34" charset="0"/>
                <a:cs typeface="Times New Roman" pitchFamily="18" charset="0"/>
              </a:rPr>
              <a:t>dou</a:t>
            </a:r>
            <a:r>
              <a:rPr lang="ro-RO" sz="2200" dirty="0">
                <a:latin typeface="Arial Narrow" pitchFamily="34" charset="0"/>
                <a:cs typeface="Times New Roman" pitchFamily="18" charset="0"/>
              </a:rPr>
              <a:t>ă</a:t>
            </a:r>
            <a:r>
              <a:rPr lang="en-US" sz="2200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Arial Narrow" pitchFamily="34" charset="0"/>
                <a:cs typeface="Times New Roman" pitchFamily="18" charset="0"/>
              </a:rPr>
              <a:t>cazuri</a:t>
            </a:r>
            <a:r>
              <a:rPr lang="en-US" sz="2200" dirty="0">
                <a:latin typeface="Arial Narrow" pitchFamily="34" charset="0"/>
                <a:cs typeface="Times New Roman" pitchFamily="18" charset="0"/>
              </a:rPr>
              <a:t> cu cancer din </a:t>
            </a:r>
            <a:r>
              <a:rPr lang="en-US" sz="2200" dirty="0" err="1">
                <a:latin typeface="Arial Narrow" pitchFamily="34" charset="0"/>
                <a:cs typeface="Times New Roman" pitchFamily="18" charset="0"/>
              </a:rPr>
              <a:t>Olteni</a:t>
            </a:r>
            <a:r>
              <a:rPr lang="ro-RO" sz="2200" dirty="0">
                <a:latin typeface="Arial Narrow" pitchFamily="34" charset="0"/>
                <a:cs typeface="Times New Roman" pitchFamily="18" charset="0"/>
              </a:rPr>
              <a:t>ț</a:t>
            </a:r>
            <a:r>
              <a:rPr lang="en-US" sz="2200" dirty="0">
                <a:latin typeface="Arial Narrow" pitchFamily="34" charset="0"/>
                <a:cs typeface="Times New Roman" pitchFamily="18" charset="0"/>
              </a:rPr>
              <a:t>a</a:t>
            </a:r>
          </a:p>
          <a:p>
            <a:pPr marL="0" indent="0">
              <a:buNone/>
            </a:pPr>
            <a:r>
              <a:rPr lang="en-US" sz="2200" dirty="0">
                <a:latin typeface="Arial Narrow" pitchFamily="34" charset="0"/>
                <a:cs typeface="Times New Roman" pitchFamily="18" charset="0"/>
              </a:rPr>
              <a:t>-</a:t>
            </a:r>
            <a:r>
              <a:rPr lang="ro-RO" sz="2200" b="1" dirty="0">
                <a:latin typeface="Arial Narrow" pitchFamily="34" charset="0"/>
                <a:cs typeface="Times New Roman" pitchFamily="18" charset="0"/>
              </a:rPr>
              <a:t>Î</a:t>
            </a:r>
            <a:r>
              <a:rPr lang="en-US" sz="2200" b="1" dirty="0" err="1">
                <a:latin typeface="Arial Narrow" pitchFamily="34" charset="0"/>
                <a:cs typeface="Times New Roman" pitchFamily="18" charset="0"/>
              </a:rPr>
              <a:t>nfiin</a:t>
            </a:r>
            <a:r>
              <a:rPr lang="ro-RO" sz="2200" b="1" dirty="0">
                <a:latin typeface="Arial Narrow" pitchFamily="34" charset="0"/>
                <a:cs typeface="Times New Roman" pitchFamily="18" charset="0"/>
              </a:rPr>
              <a:t>ț</a:t>
            </a:r>
            <a:r>
              <a:rPr lang="en-US" sz="2200" b="1" dirty="0">
                <a:latin typeface="Arial Narrow" pitchFamily="34" charset="0"/>
                <a:cs typeface="Times New Roman" pitchFamily="18" charset="0"/>
              </a:rPr>
              <a:t>area </a:t>
            </a:r>
            <a:r>
              <a:rPr lang="en-US" sz="2200" b="1" dirty="0" err="1">
                <a:latin typeface="Arial Narrow" pitchFamily="34" charset="0"/>
                <a:cs typeface="Times New Roman" pitchFamily="18" charset="0"/>
              </a:rPr>
              <a:t>unei</a:t>
            </a:r>
            <a:r>
              <a:rPr lang="en-US" sz="2200" b="1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Arial Narrow" pitchFamily="34" charset="0"/>
                <a:cs typeface="Times New Roman" pitchFamily="18" charset="0"/>
              </a:rPr>
              <a:t>filiale</a:t>
            </a:r>
            <a:r>
              <a:rPr lang="en-US" sz="2200" b="1" dirty="0">
                <a:latin typeface="Arial Narrow" pitchFamily="34" charset="0"/>
                <a:cs typeface="Times New Roman" pitchFamily="18" charset="0"/>
              </a:rPr>
              <a:t> a </a:t>
            </a:r>
            <a:r>
              <a:rPr lang="en-US" sz="2200" b="1" dirty="0" err="1">
                <a:latin typeface="Arial Narrow" pitchFamily="34" charset="0"/>
                <a:cs typeface="Times New Roman" pitchFamily="18" charset="0"/>
              </a:rPr>
              <a:t>Asocia</a:t>
            </a:r>
            <a:r>
              <a:rPr lang="ro-RO" sz="2200" b="1" dirty="0">
                <a:latin typeface="Arial Narrow" pitchFamily="34" charset="0"/>
                <a:cs typeface="Times New Roman" pitchFamily="18" charset="0"/>
              </a:rPr>
              <a:t>ț</a:t>
            </a:r>
            <a:r>
              <a:rPr lang="en-US" sz="2200" b="1" dirty="0" err="1">
                <a:latin typeface="Arial Narrow" pitchFamily="34" charset="0"/>
                <a:cs typeface="Times New Roman" pitchFamily="18" charset="0"/>
              </a:rPr>
              <a:t>iei</a:t>
            </a:r>
            <a:r>
              <a:rPr lang="en-US" sz="2200" b="1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ro-RO" sz="2200" b="1" dirty="0">
                <a:latin typeface="Arial Narrow" pitchFamily="34" charset="0"/>
                <a:cs typeface="Times New Roman" pitchFamily="18" charset="0"/>
              </a:rPr>
              <a:t>î</a:t>
            </a:r>
            <a:r>
              <a:rPr lang="en-US" sz="2200" b="1" dirty="0">
                <a:latin typeface="Arial Narrow" pitchFamily="34" charset="0"/>
                <a:cs typeface="Times New Roman" pitchFamily="18" charset="0"/>
              </a:rPr>
              <a:t>n </a:t>
            </a:r>
            <a:r>
              <a:rPr lang="en-US" sz="2200" b="1" dirty="0" err="1">
                <a:latin typeface="Arial Narrow" pitchFamily="34" charset="0"/>
                <a:cs typeface="Times New Roman" pitchFamily="18" charset="0"/>
              </a:rPr>
              <a:t>ora</a:t>
            </a:r>
            <a:r>
              <a:rPr lang="ro-RO" sz="2200" b="1" dirty="0">
                <a:latin typeface="Arial Narrow" pitchFamily="34" charset="0"/>
                <a:cs typeface="Times New Roman" pitchFamily="18" charset="0"/>
              </a:rPr>
              <a:t>ș</a:t>
            </a:r>
            <a:r>
              <a:rPr lang="en-US" sz="2200" b="1" dirty="0" err="1">
                <a:latin typeface="Arial Narrow" pitchFamily="34" charset="0"/>
                <a:cs typeface="Times New Roman" pitchFamily="18" charset="0"/>
              </a:rPr>
              <a:t>ul</a:t>
            </a:r>
            <a:r>
              <a:rPr lang="en-US" sz="2200" b="1" dirty="0">
                <a:latin typeface="Arial Narrow" pitchFamily="34" charset="0"/>
                <a:cs typeface="Times New Roman" pitchFamily="18" charset="0"/>
              </a:rPr>
              <a:t> Giurgiu</a:t>
            </a:r>
          </a:p>
          <a:p>
            <a:pPr marL="0" indent="0">
              <a:buNone/>
            </a:pPr>
            <a:r>
              <a:rPr lang="en-US" sz="2200" b="1" dirty="0">
                <a:latin typeface="Arial Narrow" pitchFamily="34" charset="0"/>
                <a:cs typeface="Times New Roman" pitchFamily="18" charset="0"/>
              </a:rPr>
              <a:t>-”</a:t>
            </a:r>
            <a:r>
              <a:rPr lang="en-US" sz="2200" b="1" dirty="0" err="1">
                <a:latin typeface="Arial Narrow" pitchFamily="34" charset="0"/>
                <a:cs typeface="Times New Roman" pitchFamily="18" charset="0"/>
              </a:rPr>
              <a:t>Depozitul</a:t>
            </a:r>
            <a:r>
              <a:rPr lang="en-US" sz="2200" b="1" dirty="0">
                <a:latin typeface="Arial Narrow" pitchFamily="34" charset="0"/>
                <a:cs typeface="Times New Roman" pitchFamily="18" charset="0"/>
              </a:rPr>
              <a:t> de z</a:t>
            </a:r>
            <a:r>
              <a:rPr lang="ro-RO" sz="2200" b="1" dirty="0">
                <a:latin typeface="Arial Narrow" pitchFamily="34" charset="0"/>
                <a:cs typeface="Times New Roman" pitchFamily="18" charset="0"/>
              </a:rPr>
              <a:t>â</a:t>
            </a:r>
            <a:r>
              <a:rPr lang="en-US" sz="2200" b="1" dirty="0" err="1">
                <a:latin typeface="Arial Narrow" pitchFamily="34" charset="0"/>
                <a:cs typeface="Times New Roman" pitchFamily="18" charset="0"/>
              </a:rPr>
              <a:t>mbet</a:t>
            </a:r>
            <a:r>
              <a:rPr lang="en-US" sz="2200" b="1" dirty="0">
                <a:latin typeface="Arial Narrow" pitchFamily="34" charset="0"/>
                <a:cs typeface="Times New Roman" pitchFamily="18" charset="0"/>
              </a:rPr>
              <a:t>”</a:t>
            </a:r>
            <a:r>
              <a:rPr lang="en-US" sz="2200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Arial Narrow" pitchFamily="34" charset="0"/>
                <a:cs typeface="Times New Roman" pitchFamily="18" charset="0"/>
              </a:rPr>
              <a:t>organizat</a:t>
            </a:r>
            <a:r>
              <a:rPr lang="en-US" sz="2200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ro-RO" sz="2200" dirty="0">
                <a:latin typeface="Arial Narrow" pitchFamily="34" charset="0"/>
                <a:cs typeface="Times New Roman" pitchFamily="18" charset="0"/>
              </a:rPr>
              <a:t>î</a:t>
            </a:r>
            <a:r>
              <a:rPr lang="en-US" sz="2200" dirty="0">
                <a:latin typeface="Arial Narrow" pitchFamily="34" charset="0"/>
                <a:cs typeface="Times New Roman" pitchFamily="18" charset="0"/>
              </a:rPr>
              <a:t>n </a:t>
            </a:r>
            <a:r>
              <a:rPr lang="en-US" sz="2200" dirty="0" err="1">
                <a:latin typeface="Arial Narrow" pitchFamily="34" charset="0"/>
                <a:cs typeface="Times New Roman" pitchFamily="18" charset="0"/>
              </a:rPr>
              <a:t>parteneriat</a:t>
            </a:r>
            <a:r>
              <a:rPr lang="en-US" sz="2200" dirty="0">
                <a:latin typeface="Arial Narrow" pitchFamily="34" charset="0"/>
                <a:cs typeface="Times New Roman" pitchFamily="18" charset="0"/>
              </a:rPr>
              <a:t> cu </a:t>
            </a:r>
            <a:r>
              <a:rPr lang="en-US" sz="2200" b="1" dirty="0" err="1">
                <a:latin typeface="Arial Narrow" pitchFamily="34" charset="0"/>
                <a:cs typeface="Times New Roman" pitchFamily="18" charset="0"/>
              </a:rPr>
              <a:t>Direc</a:t>
            </a:r>
            <a:r>
              <a:rPr lang="ro-RO" sz="2200" b="1" dirty="0">
                <a:latin typeface="Arial Narrow" pitchFamily="34" charset="0"/>
                <a:cs typeface="Times New Roman" pitchFamily="18" charset="0"/>
              </a:rPr>
              <a:t>ț</a:t>
            </a:r>
            <a:r>
              <a:rPr lang="en-US" sz="2200" b="1" dirty="0" err="1">
                <a:latin typeface="Arial Narrow" pitchFamily="34" charset="0"/>
                <a:cs typeface="Times New Roman" pitchFamily="18" charset="0"/>
              </a:rPr>
              <a:t>ia</a:t>
            </a:r>
            <a:r>
              <a:rPr lang="en-US" sz="2200" b="1" dirty="0">
                <a:latin typeface="Arial Narrow" pitchFamily="34" charset="0"/>
                <a:cs typeface="Times New Roman" pitchFamily="18" charset="0"/>
              </a:rPr>
              <a:t> de </a:t>
            </a:r>
            <a:r>
              <a:rPr lang="en-US" sz="2200" b="1" dirty="0" err="1">
                <a:latin typeface="Arial Narrow" pitchFamily="34" charset="0"/>
                <a:cs typeface="Times New Roman" pitchFamily="18" charset="0"/>
              </a:rPr>
              <a:t>Asisten</a:t>
            </a:r>
            <a:r>
              <a:rPr lang="ro-RO" sz="2200" b="1" dirty="0">
                <a:latin typeface="Arial Narrow" pitchFamily="34" charset="0"/>
                <a:cs typeface="Times New Roman" pitchFamily="18" charset="0"/>
              </a:rPr>
              <a:t>ță</a:t>
            </a:r>
            <a:r>
              <a:rPr lang="en-US" sz="2200" b="1" dirty="0">
                <a:latin typeface="Arial Narrow" pitchFamily="34" charset="0"/>
                <a:cs typeface="Times New Roman" pitchFamily="18" charset="0"/>
              </a:rPr>
              <a:t> Social</a:t>
            </a:r>
            <a:r>
              <a:rPr lang="ro-RO" sz="2200" b="1" dirty="0">
                <a:latin typeface="Arial Narrow" pitchFamily="34" charset="0"/>
                <a:cs typeface="Times New Roman" pitchFamily="18" charset="0"/>
              </a:rPr>
              <a:t>ă</a:t>
            </a:r>
            <a:r>
              <a:rPr lang="en-US" sz="2200" b="1" dirty="0">
                <a:latin typeface="Arial Narrow" pitchFamily="34" charset="0"/>
                <a:cs typeface="Times New Roman" pitchFamily="18" charset="0"/>
              </a:rPr>
              <a:t> Giurgiu</a:t>
            </a:r>
            <a:r>
              <a:rPr lang="en-US" sz="2200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ro-RO" sz="2200" dirty="0">
                <a:latin typeface="Arial Narrow" pitchFamily="34" charset="0"/>
                <a:cs typeface="Times New Roman" pitchFamily="18" charset="0"/>
              </a:rPr>
              <a:t>î</a:t>
            </a:r>
            <a:r>
              <a:rPr lang="en-US" sz="2200" dirty="0">
                <a:latin typeface="Arial Narrow" pitchFamily="34" charset="0"/>
                <a:cs typeface="Times New Roman" pitchFamily="18" charset="0"/>
              </a:rPr>
              <a:t>n </a:t>
            </a:r>
            <a:r>
              <a:rPr lang="en-US" sz="2200" dirty="0" err="1">
                <a:latin typeface="Arial Narrow" pitchFamily="34" charset="0"/>
                <a:cs typeface="Times New Roman" pitchFamily="18" charset="0"/>
              </a:rPr>
              <a:t>perioada</a:t>
            </a:r>
            <a:r>
              <a:rPr lang="en-US" sz="2200" dirty="0">
                <a:latin typeface="Arial Narrow" pitchFamily="34" charset="0"/>
                <a:cs typeface="Times New Roman" pitchFamily="18" charset="0"/>
              </a:rPr>
              <a:t> s</a:t>
            </a:r>
            <a:r>
              <a:rPr lang="ro-RO" sz="2200" dirty="0">
                <a:latin typeface="Arial Narrow" pitchFamily="34" charset="0"/>
                <a:cs typeface="Times New Roman" pitchFamily="18" charset="0"/>
              </a:rPr>
              <a:t>ă</a:t>
            </a:r>
            <a:r>
              <a:rPr lang="en-US" sz="2200" dirty="0" err="1">
                <a:latin typeface="Arial Narrow" pitchFamily="34" charset="0"/>
                <a:cs typeface="Times New Roman" pitchFamily="18" charset="0"/>
              </a:rPr>
              <a:t>rb</a:t>
            </a:r>
            <a:r>
              <a:rPr lang="ro-RO" sz="2200" dirty="0">
                <a:latin typeface="Arial Narrow" pitchFamily="34" charset="0"/>
                <a:cs typeface="Times New Roman" pitchFamily="18" charset="0"/>
              </a:rPr>
              <a:t>ă</a:t>
            </a:r>
            <a:r>
              <a:rPr lang="en-US" sz="2200" dirty="0" err="1">
                <a:latin typeface="Arial Narrow" pitchFamily="34" charset="0"/>
                <a:cs typeface="Times New Roman" pitchFamily="18" charset="0"/>
              </a:rPr>
              <a:t>torilor</a:t>
            </a:r>
            <a:r>
              <a:rPr lang="en-US" sz="2200" dirty="0">
                <a:latin typeface="Arial Narrow" pitchFamily="34" charset="0"/>
                <a:cs typeface="Times New Roman" pitchFamily="18" charset="0"/>
              </a:rPr>
              <a:t> de </a:t>
            </a:r>
            <a:r>
              <a:rPr lang="en-US" sz="2200" dirty="0" err="1">
                <a:latin typeface="Arial Narrow" pitchFamily="34" charset="0"/>
                <a:cs typeface="Times New Roman" pitchFamily="18" charset="0"/>
              </a:rPr>
              <a:t>iarn</a:t>
            </a:r>
            <a:r>
              <a:rPr lang="ro-RO" sz="2200" dirty="0">
                <a:latin typeface="Arial Narrow" pitchFamily="34" charset="0"/>
                <a:cs typeface="Times New Roman" pitchFamily="18" charset="0"/>
              </a:rPr>
              <a:t>ă</a:t>
            </a:r>
            <a:r>
              <a:rPr lang="en-US" sz="2200" dirty="0">
                <a:latin typeface="Arial Narrow" pitchFamily="34" charset="0"/>
                <a:cs typeface="Times New Roman" pitchFamily="18" charset="0"/>
              </a:rPr>
              <a:t> </a:t>
            </a:r>
          </a:p>
          <a:p>
            <a:pPr marL="0" indent="0">
              <a:buNone/>
            </a:pPr>
            <a:r>
              <a:rPr lang="en-US" sz="2200" dirty="0">
                <a:latin typeface="Arial Narrow" pitchFamily="34" charset="0"/>
                <a:cs typeface="Times New Roman" pitchFamily="18" charset="0"/>
              </a:rPr>
              <a:t>-</a:t>
            </a:r>
            <a:r>
              <a:rPr lang="en-US" sz="2200" b="1" dirty="0">
                <a:latin typeface="Arial Narrow" pitchFamily="34" charset="0"/>
                <a:cs typeface="Times New Roman" pitchFamily="18" charset="0"/>
              </a:rPr>
              <a:t>Campania “</a:t>
            </a:r>
            <a:r>
              <a:rPr lang="en-US" sz="2200" b="1" dirty="0" err="1">
                <a:latin typeface="Arial Narrow" pitchFamily="34" charset="0"/>
                <a:cs typeface="Times New Roman" pitchFamily="18" charset="0"/>
              </a:rPr>
              <a:t>Scrisoare</a:t>
            </a:r>
            <a:r>
              <a:rPr lang="en-US" sz="2200" b="1" dirty="0">
                <a:latin typeface="Arial Narrow" pitchFamily="34" charset="0"/>
                <a:cs typeface="Times New Roman" pitchFamily="18" charset="0"/>
              </a:rPr>
              <a:t> c</a:t>
            </a:r>
            <a:r>
              <a:rPr lang="ro-RO" sz="2200" b="1" dirty="0">
                <a:latin typeface="Arial Narrow" pitchFamily="34" charset="0"/>
                <a:cs typeface="Times New Roman" pitchFamily="18" charset="0"/>
              </a:rPr>
              <a:t>ă</a:t>
            </a:r>
            <a:r>
              <a:rPr lang="en-US" sz="2200" b="1" dirty="0" err="1">
                <a:latin typeface="Arial Narrow" pitchFamily="34" charset="0"/>
                <a:cs typeface="Times New Roman" pitchFamily="18" charset="0"/>
              </a:rPr>
              <a:t>tre</a:t>
            </a:r>
            <a:r>
              <a:rPr lang="en-US" sz="2200" b="1" dirty="0">
                <a:latin typeface="Arial Narrow" pitchFamily="34" charset="0"/>
                <a:cs typeface="Times New Roman" pitchFamily="18" charset="0"/>
              </a:rPr>
              <a:t> Mo</a:t>
            </a:r>
            <a:r>
              <a:rPr lang="ro-RO" sz="2200" b="1" dirty="0">
                <a:latin typeface="Arial Narrow" pitchFamily="34" charset="0"/>
                <a:cs typeface="Times New Roman" pitchFamily="18" charset="0"/>
              </a:rPr>
              <a:t>ș</a:t>
            </a:r>
            <a:r>
              <a:rPr lang="en-US" sz="2200" b="1" dirty="0">
                <a:latin typeface="Arial Narrow" pitchFamily="34" charset="0"/>
                <a:cs typeface="Times New Roman" pitchFamily="18" charset="0"/>
              </a:rPr>
              <a:t> Cr</a:t>
            </a:r>
            <a:r>
              <a:rPr lang="ro-RO" sz="2200" b="1" dirty="0">
                <a:latin typeface="Arial Narrow" pitchFamily="34" charset="0"/>
                <a:cs typeface="Times New Roman" pitchFamily="18" charset="0"/>
              </a:rPr>
              <a:t>ă</a:t>
            </a:r>
            <a:r>
              <a:rPr lang="en-US" sz="2200" b="1" dirty="0" err="1">
                <a:latin typeface="Arial Narrow" pitchFamily="34" charset="0"/>
                <a:cs typeface="Times New Roman" pitchFamily="18" charset="0"/>
              </a:rPr>
              <a:t>ciun</a:t>
            </a:r>
            <a:r>
              <a:rPr lang="en-US" sz="2200" b="1" dirty="0">
                <a:latin typeface="Arial Narrow" pitchFamily="34" charset="0"/>
                <a:cs typeface="Times New Roman" pitchFamily="18" charset="0"/>
              </a:rPr>
              <a:t>”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81928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914400"/>
            <a:ext cx="3514710" cy="27431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914400"/>
            <a:ext cx="3810000" cy="2743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7600"/>
            <a:ext cx="3581400" cy="2628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3657600"/>
            <a:ext cx="3810000" cy="261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7890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496336"/>
          </a:xfrm>
        </p:spPr>
        <p:txBody>
          <a:bodyPr>
            <a:noAutofit/>
          </a:bodyPr>
          <a:lstStyle/>
          <a:p>
            <a:r>
              <a:rPr lang="en-GB" dirty="0" err="1">
                <a:latin typeface="Arial Narrow" pitchFamily="34" charset="0"/>
              </a:rPr>
              <a:t>Activit</a:t>
            </a:r>
            <a:r>
              <a:rPr lang="ro-RO" dirty="0">
                <a:latin typeface="Arial Narrow" pitchFamily="34" charset="0"/>
              </a:rPr>
              <a:t>ăț</a:t>
            </a:r>
            <a:r>
              <a:rPr lang="en-GB" dirty="0">
                <a:latin typeface="Arial Narrow" pitchFamily="34" charset="0"/>
              </a:rPr>
              <a:t>i din </a:t>
            </a:r>
            <a:r>
              <a:rPr lang="en-GB" dirty="0" err="1">
                <a:latin typeface="Arial Narrow" pitchFamily="34" charset="0"/>
              </a:rPr>
              <a:t>anul</a:t>
            </a:r>
            <a:r>
              <a:rPr lang="en-GB" dirty="0">
                <a:latin typeface="Arial Narrow" pitchFamily="34" charset="0"/>
              </a:rPr>
              <a:t> 2019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1600200"/>
            <a:ext cx="6777317" cy="4232429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err="1">
                <a:latin typeface="Arial Narrow" pitchFamily="34" charset="0"/>
                <a:cs typeface="Times New Roman" pitchFamily="18" charset="0"/>
              </a:rPr>
              <a:t>Proiect</a:t>
            </a:r>
            <a:r>
              <a:rPr lang="en-US" sz="2000" b="1" dirty="0">
                <a:latin typeface="Arial Narrow" pitchFamily="34" charset="0"/>
                <a:cs typeface="Times New Roman" pitchFamily="18" charset="0"/>
              </a:rPr>
              <a:t> c</a:t>
            </a:r>
            <a:r>
              <a:rPr lang="ro-RO" sz="2000" b="1" dirty="0">
                <a:latin typeface="Arial Narrow" pitchFamily="34" charset="0"/>
                <a:cs typeface="Times New Roman" pitchFamily="18" charset="0"/>
              </a:rPr>
              <a:t>âș</a:t>
            </a:r>
            <a:r>
              <a:rPr lang="en-US" sz="2000" b="1" dirty="0" err="1">
                <a:latin typeface="Arial Narrow" pitchFamily="34" charset="0"/>
                <a:cs typeface="Times New Roman" pitchFamily="18" charset="0"/>
              </a:rPr>
              <a:t>tigat</a:t>
            </a:r>
            <a:r>
              <a:rPr lang="en-US" sz="2000" b="1" dirty="0">
                <a:latin typeface="Arial Narrow" pitchFamily="34" charset="0"/>
                <a:cs typeface="Times New Roman" pitchFamily="18" charset="0"/>
              </a:rPr>
              <a:t> –</a:t>
            </a:r>
            <a:r>
              <a:rPr lang="en-US" sz="2000" b="1" dirty="0" err="1">
                <a:latin typeface="Arial Narrow" pitchFamily="34" charset="0"/>
                <a:cs typeface="Times New Roman" pitchFamily="18" charset="0"/>
              </a:rPr>
              <a:t>Fundatia</a:t>
            </a:r>
            <a:r>
              <a:rPr lang="en-US" sz="2000" b="1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Arial Narrow" pitchFamily="34" charset="0"/>
                <a:cs typeface="Times New Roman" pitchFamily="18" charset="0"/>
              </a:rPr>
              <a:t>pentru</a:t>
            </a:r>
            <a:r>
              <a:rPr lang="en-US" sz="2000" b="1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Arial Narrow" pitchFamily="34" charset="0"/>
                <a:cs typeface="Times New Roman" pitchFamily="18" charset="0"/>
              </a:rPr>
              <a:t>Comunitate</a:t>
            </a:r>
            <a:r>
              <a:rPr lang="en-US" sz="2000" b="1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Arial Narrow" pitchFamily="34" charset="0"/>
                <a:cs typeface="Times New Roman" pitchFamily="18" charset="0"/>
              </a:rPr>
              <a:t>si</a:t>
            </a:r>
            <a:r>
              <a:rPr lang="en-US" sz="2000" b="1" dirty="0">
                <a:latin typeface="Arial Narrow" pitchFamily="34" charset="0"/>
                <a:cs typeface="Times New Roman" pitchFamily="18" charset="0"/>
              </a:rPr>
              <a:t> MOL Romania - “</a:t>
            </a:r>
            <a:r>
              <a:rPr lang="en-US" sz="2000" b="1" dirty="0" err="1">
                <a:latin typeface="Arial Narrow" pitchFamily="34" charset="0"/>
                <a:cs typeface="Times New Roman" pitchFamily="18" charset="0"/>
              </a:rPr>
              <a:t>Inv</a:t>
            </a:r>
            <a:r>
              <a:rPr lang="ro-RO" sz="2000" b="1" dirty="0">
                <a:latin typeface="Arial Narrow" pitchFamily="34" charset="0"/>
                <a:cs typeface="Times New Roman" pitchFamily="18" charset="0"/>
              </a:rPr>
              <a:t>ăț</a:t>
            </a:r>
            <a:r>
              <a:rPr lang="en-US" sz="2000" b="1" dirty="0">
                <a:latin typeface="Arial Narrow" pitchFamily="34" charset="0"/>
                <a:cs typeface="Times New Roman" pitchFamily="18" charset="0"/>
              </a:rPr>
              <a:t> s</a:t>
            </a:r>
            <a:r>
              <a:rPr lang="ro-RO" sz="2000" b="1" dirty="0">
                <a:latin typeface="Arial Narrow" pitchFamily="34" charset="0"/>
                <a:cs typeface="Times New Roman" pitchFamily="18" charset="0"/>
              </a:rPr>
              <a:t>ă</a:t>
            </a:r>
            <a:r>
              <a:rPr lang="en-US" sz="2000" b="1" dirty="0">
                <a:latin typeface="Arial Narrow" pitchFamily="34" charset="0"/>
                <a:cs typeface="Times New Roman" pitchFamily="18" charset="0"/>
              </a:rPr>
              <a:t> m</a:t>
            </a:r>
            <a:r>
              <a:rPr lang="ro-RO" sz="2000" b="1" dirty="0">
                <a:latin typeface="Arial Narrow" pitchFamily="34" charset="0"/>
                <a:cs typeface="Times New Roman" pitchFamily="18" charset="0"/>
              </a:rPr>
              <a:t>ă</a:t>
            </a:r>
            <a:r>
              <a:rPr lang="en-US" sz="2000" b="1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Arial Narrow" pitchFamily="34" charset="0"/>
                <a:cs typeface="Times New Roman" pitchFamily="18" charset="0"/>
              </a:rPr>
              <a:t>cunosc</a:t>
            </a:r>
            <a:r>
              <a:rPr lang="en-US" sz="2000" b="1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Arial Narrow" pitchFamily="34" charset="0"/>
                <a:cs typeface="Times New Roman" pitchFamily="18" charset="0"/>
              </a:rPr>
              <a:t>pe</a:t>
            </a:r>
            <a:r>
              <a:rPr lang="en-US" sz="2000" b="1" dirty="0">
                <a:latin typeface="Arial Narrow" pitchFamily="34" charset="0"/>
                <a:cs typeface="Times New Roman" pitchFamily="18" charset="0"/>
              </a:rPr>
              <a:t> mine” </a:t>
            </a:r>
            <a:r>
              <a:rPr lang="en-US" sz="2000" dirty="0" err="1">
                <a:latin typeface="Arial Narrow" pitchFamily="34" charset="0"/>
                <a:cs typeface="Times New Roman" pitchFamily="18" charset="0"/>
              </a:rPr>
              <a:t>destinat</a:t>
            </a:r>
            <a:r>
              <a:rPr lang="en-US" sz="2000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Arial Narrow" pitchFamily="34" charset="0"/>
                <a:cs typeface="Times New Roman" pitchFamily="18" charset="0"/>
              </a:rPr>
              <a:t>unui</a:t>
            </a:r>
            <a:r>
              <a:rPr lang="en-US" sz="2000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Arial Narrow" pitchFamily="34" charset="0"/>
                <a:cs typeface="Times New Roman" pitchFamily="18" charset="0"/>
              </a:rPr>
              <a:t>numar</a:t>
            </a:r>
            <a:r>
              <a:rPr lang="en-US" sz="2000" dirty="0">
                <a:latin typeface="Arial Narrow" pitchFamily="34" charset="0"/>
                <a:cs typeface="Times New Roman" pitchFamily="18" charset="0"/>
              </a:rPr>
              <a:t> de 20 de </a:t>
            </a:r>
            <a:r>
              <a:rPr lang="en-US" sz="2000" dirty="0" err="1">
                <a:latin typeface="Arial Narrow" pitchFamily="34" charset="0"/>
                <a:cs typeface="Times New Roman" pitchFamily="18" charset="0"/>
              </a:rPr>
              <a:t>copii</a:t>
            </a:r>
            <a:r>
              <a:rPr lang="en-US" sz="2000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Arial Narrow" pitchFamily="34" charset="0"/>
                <a:cs typeface="Times New Roman" pitchFamily="18" charset="0"/>
              </a:rPr>
              <a:t>diagnostica</a:t>
            </a:r>
            <a:r>
              <a:rPr lang="ro-RO" sz="2000" dirty="0">
                <a:latin typeface="Arial Narrow" pitchFamily="34" charset="0"/>
                <a:cs typeface="Times New Roman" pitchFamily="18" charset="0"/>
              </a:rPr>
              <a:t>ț</a:t>
            </a:r>
            <a:r>
              <a:rPr lang="en-US" sz="2000" dirty="0">
                <a:latin typeface="Arial Narrow" pitchFamily="34" charset="0"/>
                <a:cs typeface="Times New Roman" pitchFamily="18" charset="0"/>
              </a:rPr>
              <a:t>i cu TSA-</a:t>
            </a:r>
            <a:r>
              <a:rPr lang="en-US" sz="2000" dirty="0" err="1">
                <a:latin typeface="Arial Narrow" pitchFamily="34" charset="0"/>
                <a:cs typeface="Times New Roman" pitchFamily="18" charset="0"/>
              </a:rPr>
              <a:t>terapie</a:t>
            </a:r>
            <a:r>
              <a:rPr lang="en-US" sz="2000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Arial Narrow" pitchFamily="34" charset="0"/>
                <a:cs typeface="Times New Roman" pitchFamily="18" charset="0"/>
              </a:rPr>
              <a:t>prin</a:t>
            </a:r>
            <a:r>
              <a:rPr lang="en-US" sz="2000" dirty="0">
                <a:latin typeface="Arial Narrow" pitchFamily="34" charset="0"/>
                <a:cs typeface="Times New Roman" pitchFamily="18" charset="0"/>
              </a:rPr>
              <a:t> art</a:t>
            </a:r>
            <a:r>
              <a:rPr lang="ro-RO" sz="2000" dirty="0">
                <a:latin typeface="Arial Narrow" pitchFamily="34" charset="0"/>
                <a:cs typeface="Times New Roman" pitchFamily="18" charset="0"/>
              </a:rPr>
              <a:t>ă</a:t>
            </a:r>
            <a:endParaRPr lang="en-US" sz="2000" dirty="0">
              <a:latin typeface="Arial Narrow" pitchFamily="34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2000" dirty="0">
                <a:latin typeface="Arial Narrow" pitchFamily="34" charset="0"/>
                <a:cs typeface="Times New Roman" pitchFamily="18" charset="0"/>
              </a:rPr>
              <a:t>-</a:t>
            </a:r>
            <a:r>
              <a:rPr lang="en-US" sz="2000" dirty="0" err="1">
                <a:latin typeface="Arial Narrow" pitchFamily="34" charset="0"/>
                <a:cs typeface="Times New Roman" pitchFamily="18" charset="0"/>
              </a:rPr>
              <a:t>Eveniment</a:t>
            </a:r>
            <a:r>
              <a:rPr lang="en-US" sz="2000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000" b="1" dirty="0">
                <a:latin typeface="Arial Narrow" pitchFamily="34" charset="0"/>
                <a:cs typeface="Times New Roman" pitchFamily="18" charset="0"/>
              </a:rPr>
              <a:t>“</a:t>
            </a:r>
            <a:r>
              <a:rPr lang="en-US" sz="2000" b="1" dirty="0" err="1">
                <a:latin typeface="Arial Narrow" pitchFamily="34" charset="0"/>
                <a:cs typeface="Times New Roman" pitchFamily="18" charset="0"/>
              </a:rPr>
              <a:t>Ziua</a:t>
            </a:r>
            <a:r>
              <a:rPr lang="en-US" sz="2000" b="1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Arial Narrow" pitchFamily="34" charset="0"/>
                <a:cs typeface="Times New Roman" pitchFamily="18" charset="0"/>
              </a:rPr>
              <a:t>Mondiala</a:t>
            </a:r>
            <a:r>
              <a:rPr lang="en-US" sz="2000" b="1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Arial Narrow" pitchFamily="34" charset="0"/>
                <a:cs typeface="Times New Roman" pitchFamily="18" charset="0"/>
              </a:rPr>
              <a:t>Impotriva</a:t>
            </a:r>
            <a:r>
              <a:rPr lang="en-US" sz="2000" b="1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Arial Narrow" pitchFamily="34" charset="0"/>
                <a:cs typeface="Times New Roman" pitchFamily="18" charset="0"/>
              </a:rPr>
              <a:t>Cancerului</a:t>
            </a:r>
            <a:r>
              <a:rPr lang="en-US" sz="2000" b="1" dirty="0">
                <a:latin typeface="Arial Narrow" pitchFamily="34" charset="0"/>
                <a:cs typeface="Times New Roman" pitchFamily="18" charset="0"/>
              </a:rPr>
              <a:t>”</a:t>
            </a:r>
          </a:p>
          <a:p>
            <a:pPr marL="0" indent="0">
              <a:buNone/>
            </a:pPr>
            <a:r>
              <a:rPr lang="en-US" sz="2000" dirty="0">
                <a:latin typeface="Arial Narrow" pitchFamily="34" charset="0"/>
                <a:cs typeface="Times New Roman" pitchFamily="18" charset="0"/>
              </a:rPr>
              <a:t>-</a:t>
            </a:r>
            <a:r>
              <a:rPr lang="en-US" sz="2000" dirty="0" err="1">
                <a:latin typeface="Arial Narrow" pitchFamily="34" charset="0"/>
                <a:cs typeface="Times New Roman" pitchFamily="18" charset="0"/>
              </a:rPr>
              <a:t>Eveniment</a:t>
            </a:r>
            <a:r>
              <a:rPr lang="en-US" sz="2000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000" b="1" dirty="0">
                <a:latin typeface="Arial Narrow" pitchFamily="34" charset="0"/>
                <a:cs typeface="Times New Roman" pitchFamily="18" charset="0"/>
              </a:rPr>
              <a:t>“</a:t>
            </a:r>
            <a:r>
              <a:rPr lang="en-US" sz="2000" b="1" dirty="0" err="1">
                <a:latin typeface="Arial Narrow" pitchFamily="34" charset="0"/>
                <a:cs typeface="Times New Roman" pitchFamily="18" charset="0"/>
              </a:rPr>
              <a:t>Ziua</a:t>
            </a:r>
            <a:r>
              <a:rPr lang="en-US" sz="2000" b="1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Arial Narrow" pitchFamily="34" charset="0"/>
                <a:cs typeface="Times New Roman" pitchFamily="18" charset="0"/>
              </a:rPr>
              <a:t>Interna</a:t>
            </a:r>
            <a:r>
              <a:rPr lang="ro-RO" sz="2000" b="1" dirty="0">
                <a:latin typeface="Arial Narrow" pitchFamily="34" charset="0"/>
                <a:cs typeface="Times New Roman" pitchFamily="18" charset="0"/>
              </a:rPr>
              <a:t>ț</a:t>
            </a:r>
            <a:r>
              <a:rPr lang="en-US" sz="2000" b="1" dirty="0" err="1">
                <a:latin typeface="Arial Narrow" pitchFamily="34" charset="0"/>
                <a:cs typeface="Times New Roman" pitchFamily="18" charset="0"/>
              </a:rPr>
              <a:t>ionala</a:t>
            </a:r>
            <a:r>
              <a:rPr lang="en-US" sz="2000" b="1" dirty="0">
                <a:latin typeface="Arial Narrow" pitchFamily="34" charset="0"/>
                <a:cs typeface="Times New Roman" pitchFamily="18" charset="0"/>
              </a:rPr>
              <a:t> a </a:t>
            </a:r>
            <a:r>
              <a:rPr lang="en-US" sz="2000" b="1" dirty="0" err="1">
                <a:latin typeface="Arial Narrow" pitchFamily="34" charset="0"/>
                <a:cs typeface="Times New Roman" pitchFamily="18" charset="0"/>
              </a:rPr>
              <a:t>Femeii</a:t>
            </a:r>
            <a:r>
              <a:rPr lang="en-US" sz="2000" b="1" dirty="0">
                <a:latin typeface="Arial Narrow" pitchFamily="34" charset="0"/>
                <a:cs typeface="Times New Roman" pitchFamily="18" charset="0"/>
              </a:rPr>
              <a:t>”</a:t>
            </a:r>
          </a:p>
          <a:p>
            <a:pPr marL="0" indent="0">
              <a:buNone/>
            </a:pPr>
            <a:r>
              <a:rPr lang="en-US" sz="2000" dirty="0">
                <a:latin typeface="Arial Narrow" pitchFamily="34" charset="0"/>
                <a:cs typeface="Times New Roman" pitchFamily="18" charset="0"/>
              </a:rPr>
              <a:t>-</a:t>
            </a:r>
            <a:r>
              <a:rPr lang="en-US" sz="2000" dirty="0" err="1">
                <a:latin typeface="Arial Narrow" pitchFamily="34" charset="0"/>
                <a:cs typeface="Times New Roman" pitchFamily="18" charset="0"/>
              </a:rPr>
              <a:t>Eveniment</a:t>
            </a:r>
            <a:r>
              <a:rPr lang="en-US" sz="2000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000" b="1" dirty="0">
                <a:latin typeface="Arial Narrow" pitchFamily="34" charset="0"/>
                <a:cs typeface="Times New Roman" pitchFamily="18" charset="0"/>
              </a:rPr>
              <a:t>“</a:t>
            </a:r>
            <a:r>
              <a:rPr lang="en-US" sz="2000" b="1" dirty="0" err="1">
                <a:latin typeface="Arial Narrow" pitchFamily="34" charset="0"/>
                <a:cs typeface="Times New Roman" pitchFamily="18" charset="0"/>
              </a:rPr>
              <a:t>Ziua</a:t>
            </a:r>
            <a:r>
              <a:rPr lang="en-US" sz="2000" b="1" dirty="0">
                <a:latin typeface="Arial Narrow" pitchFamily="34" charset="0"/>
                <a:cs typeface="Times New Roman" pitchFamily="18" charset="0"/>
              </a:rPr>
              <a:t> de Con</a:t>
            </a:r>
            <a:r>
              <a:rPr lang="ro-RO" sz="2000" b="1" dirty="0">
                <a:latin typeface="Arial Narrow" pitchFamily="34" charset="0"/>
                <a:cs typeface="Times New Roman" pitchFamily="18" charset="0"/>
              </a:rPr>
              <a:t>ș</a:t>
            </a:r>
            <a:r>
              <a:rPr lang="en-US" sz="2000" b="1" dirty="0" err="1">
                <a:latin typeface="Arial Narrow" pitchFamily="34" charset="0"/>
                <a:cs typeface="Times New Roman" pitchFamily="18" charset="0"/>
              </a:rPr>
              <a:t>tientizare</a:t>
            </a:r>
            <a:r>
              <a:rPr lang="en-US" sz="2000" b="1" dirty="0">
                <a:latin typeface="Arial Narrow" pitchFamily="34" charset="0"/>
                <a:cs typeface="Times New Roman" pitchFamily="18" charset="0"/>
              </a:rPr>
              <a:t> a </a:t>
            </a:r>
            <a:r>
              <a:rPr lang="en-US" sz="2000" b="1" dirty="0" err="1">
                <a:latin typeface="Arial Narrow" pitchFamily="34" charset="0"/>
                <a:cs typeface="Times New Roman" pitchFamily="18" charset="0"/>
              </a:rPr>
              <a:t>Autismului</a:t>
            </a:r>
            <a:r>
              <a:rPr lang="en-US" sz="2000" b="1" dirty="0">
                <a:latin typeface="Arial Narrow" pitchFamily="34" charset="0"/>
                <a:cs typeface="Times New Roman" pitchFamily="18" charset="0"/>
              </a:rPr>
              <a:t>”</a:t>
            </a:r>
          </a:p>
          <a:p>
            <a:pPr marL="0" indent="0">
              <a:buNone/>
            </a:pPr>
            <a:r>
              <a:rPr lang="en-US" sz="2000" dirty="0">
                <a:latin typeface="Arial Narrow" pitchFamily="34" charset="0"/>
                <a:cs typeface="Times New Roman" pitchFamily="18" charset="0"/>
              </a:rPr>
              <a:t>-Campania </a:t>
            </a:r>
            <a:r>
              <a:rPr lang="en-US" sz="2000" b="1" dirty="0">
                <a:latin typeface="Arial Narrow" pitchFamily="34" charset="0"/>
                <a:cs typeface="Times New Roman" pitchFamily="18" charset="0"/>
              </a:rPr>
              <a:t>“</a:t>
            </a:r>
            <a:r>
              <a:rPr lang="en-US" sz="2000" b="1" dirty="0" err="1">
                <a:latin typeface="Arial Narrow" pitchFamily="34" charset="0"/>
                <a:cs typeface="Times New Roman" pitchFamily="18" charset="0"/>
              </a:rPr>
              <a:t>Depozitul</a:t>
            </a:r>
            <a:r>
              <a:rPr lang="en-US" sz="2000" b="1" dirty="0">
                <a:latin typeface="Arial Narrow" pitchFamily="34" charset="0"/>
                <a:cs typeface="Times New Roman" pitchFamily="18" charset="0"/>
              </a:rPr>
              <a:t> de z</a:t>
            </a:r>
            <a:r>
              <a:rPr lang="ro-RO" sz="2000" b="1" dirty="0">
                <a:latin typeface="Arial Narrow" pitchFamily="34" charset="0"/>
                <a:cs typeface="Times New Roman" pitchFamily="18" charset="0"/>
              </a:rPr>
              <a:t>â</a:t>
            </a:r>
            <a:r>
              <a:rPr lang="en-US" sz="2000" b="1" dirty="0" err="1">
                <a:latin typeface="Arial Narrow" pitchFamily="34" charset="0"/>
                <a:cs typeface="Times New Roman" pitchFamily="18" charset="0"/>
              </a:rPr>
              <a:t>mbete</a:t>
            </a:r>
            <a:r>
              <a:rPr lang="en-US" sz="2000" b="1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Arial Narrow" pitchFamily="34" charset="0"/>
                <a:cs typeface="Times New Roman" pitchFamily="18" charset="0"/>
              </a:rPr>
              <a:t>pascale</a:t>
            </a:r>
            <a:r>
              <a:rPr lang="en-US" sz="2000" b="1" dirty="0">
                <a:latin typeface="Arial Narrow" pitchFamily="34" charset="0"/>
                <a:cs typeface="Times New Roman" pitchFamily="18" charset="0"/>
              </a:rPr>
              <a:t>”</a:t>
            </a:r>
            <a:endParaRPr lang="ro-RO" sz="2000" b="1" dirty="0">
              <a:latin typeface="Arial Narrow" pitchFamily="34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2000" dirty="0">
                <a:latin typeface="Arial Narrow" pitchFamily="34" charset="0"/>
                <a:cs typeface="Times New Roman" pitchFamily="18" charset="0"/>
              </a:rPr>
              <a:t>-</a:t>
            </a:r>
            <a:r>
              <a:rPr lang="en-US" sz="2000" dirty="0" err="1">
                <a:latin typeface="Arial Narrow" pitchFamily="34" charset="0"/>
                <a:cs typeface="Times New Roman" pitchFamily="18" charset="0"/>
              </a:rPr>
              <a:t>Furnizarea</a:t>
            </a:r>
            <a:r>
              <a:rPr lang="en-US" sz="2000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Arial Narrow" pitchFamily="34" charset="0"/>
                <a:cs typeface="Times New Roman" pitchFamily="18" charset="0"/>
              </a:rPr>
              <a:t>programului</a:t>
            </a:r>
            <a:r>
              <a:rPr lang="en-US" sz="2000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000" b="1" dirty="0">
                <a:latin typeface="Arial Narrow" pitchFamily="34" charset="0"/>
                <a:cs typeface="Times New Roman" pitchFamily="18" charset="0"/>
              </a:rPr>
              <a:t>“</a:t>
            </a:r>
            <a:r>
              <a:rPr lang="en-US" sz="2000" b="1" dirty="0" err="1">
                <a:latin typeface="Arial Narrow" pitchFamily="34" charset="0"/>
                <a:cs typeface="Times New Roman" pitchFamily="18" charset="0"/>
              </a:rPr>
              <a:t>Ora</a:t>
            </a:r>
            <a:r>
              <a:rPr lang="en-US" sz="2000" b="1" dirty="0">
                <a:latin typeface="Arial Narrow" pitchFamily="34" charset="0"/>
                <a:cs typeface="Times New Roman" pitchFamily="18" charset="0"/>
              </a:rPr>
              <a:t> de </a:t>
            </a:r>
            <a:r>
              <a:rPr lang="en-US" sz="2000" b="1" dirty="0" err="1">
                <a:latin typeface="Arial Narrow" pitchFamily="34" charset="0"/>
                <a:cs typeface="Times New Roman" pitchFamily="18" charset="0"/>
              </a:rPr>
              <a:t>asisten</a:t>
            </a:r>
            <a:r>
              <a:rPr lang="ro-RO" sz="2000" b="1" dirty="0">
                <a:latin typeface="Arial Narrow" pitchFamily="34" charset="0"/>
                <a:cs typeface="Times New Roman" pitchFamily="18" charset="0"/>
              </a:rPr>
              <a:t>ță</a:t>
            </a:r>
            <a:r>
              <a:rPr lang="en-US" sz="2000" b="1" dirty="0">
                <a:latin typeface="Arial Narrow" pitchFamily="34" charset="0"/>
                <a:cs typeface="Times New Roman" pitchFamily="18" charset="0"/>
              </a:rPr>
              <a:t> social</a:t>
            </a:r>
            <a:r>
              <a:rPr lang="ro-RO" sz="2000" b="1" dirty="0">
                <a:latin typeface="Arial Narrow" pitchFamily="34" charset="0"/>
                <a:cs typeface="Times New Roman" pitchFamily="18" charset="0"/>
              </a:rPr>
              <a:t>ă</a:t>
            </a:r>
            <a:r>
              <a:rPr lang="en-US" sz="2000" b="1" dirty="0">
                <a:latin typeface="Arial Narrow" pitchFamily="34" charset="0"/>
                <a:cs typeface="Times New Roman" pitchFamily="18" charset="0"/>
              </a:rPr>
              <a:t>” </a:t>
            </a:r>
            <a:r>
              <a:rPr lang="ro-RO" sz="2000" dirty="0">
                <a:latin typeface="Arial Narrow" pitchFamily="34" charset="0"/>
                <a:cs typeface="Times New Roman" pitchFamily="18" charset="0"/>
              </a:rPr>
              <a:t>î</a:t>
            </a:r>
            <a:r>
              <a:rPr lang="en-US" sz="2000" dirty="0">
                <a:latin typeface="Arial Narrow" pitchFamily="34" charset="0"/>
                <a:cs typeface="Times New Roman" pitchFamily="18" charset="0"/>
              </a:rPr>
              <a:t>n </a:t>
            </a:r>
            <a:r>
              <a:rPr lang="ro-RO" sz="2000" dirty="0">
                <a:latin typeface="Arial Narrow" pitchFamily="34" charset="0"/>
                <a:cs typeface="Times New Roman" pitchFamily="18" charset="0"/>
              </a:rPr>
              <a:t>ș</a:t>
            </a:r>
            <a:r>
              <a:rPr lang="en-US" sz="2000" dirty="0" err="1">
                <a:latin typeface="Arial Narrow" pitchFamily="34" charset="0"/>
                <a:cs typeface="Times New Roman" pitchFamily="18" charset="0"/>
              </a:rPr>
              <a:t>coli,cu</a:t>
            </a:r>
            <a:r>
              <a:rPr lang="en-US" sz="2000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Arial Narrow" pitchFamily="34" charset="0"/>
                <a:cs typeface="Times New Roman" pitchFamily="18" charset="0"/>
              </a:rPr>
              <a:t>scopul</a:t>
            </a:r>
            <a:r>
              <a:rPr lang="en-US" sz="2000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Arial Narrow" pitchFamily="34" charset="0"/>
                <a:cs typeface="Times New Roman" pitchFamily="18" charset="0"/>
              </a:rPr>
              <a:t>promov</a:t>
            </a:r>
            <a:r>
              <a:rPr lang="ro-RO" sz="2000" dirty="0">
                <a:latin typeface="Arial Narrow" pitchFamily="34" charset="0"/>
                <a:cs typeface="Times New Roman" pitchFamily="18" charset="0"/>
              </a:rPr>
              <a:t>ă</a:t>
            </a:r>
            <a:r>
              <a:rPr lang="en-US" sz="2000" dirty="0" err="1">
                <a:latin typeface="Arial Narrow" pitchFamily="34" charset="0"/>
                <a:cs typeface="Times New Roman" pitchFamily="18" charset="0"/>
              </a:rPr>
              <a:t>rii</a:t>
            </a:r>
            <a:r>
              <a:rPr lang="en-US" sz="2000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Arial Narrow" pitchFamily="34" charset="0"/>
                <a:cs typeface="Times New Roman" pitchFamily="18" charset="0"/>
              </a:rPr>
              <a:t>profesiei</a:t>
            </a:r>
            <a:endParaRPr lang="en-US" sz="2000" dirty="0">
              <a:latin typeface="Arial Narrow" pitchFamily="34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2000" dirty="0">
                <a:latin typeface="Arial Narrow" pitchFamily="34" charset="0"/>
                <a:cs typeface="Times New Roman" pitchFamily="18" charset="0"/>
              </a:rPr>
              <a:t>-</a:t>
            </a:r>
            <a:r>
              <a:rPr lang="en-US" sz="2000" b="1" dirty="0" err="1">
                <a:latin typeface="Arial Narrow" pitchFamily="34" charset="0"/>
                <a:cs typeface="Times New Roman" pitchFamily="18" charset="0"/>
              </a:rPr>
              <a:t>Activitate</a:t>
            </a:r>
            <a:r>
              <a:rPr lang="en-US" sz="2000" b="1" dirty="0">
                <a:latin typeface="Arial Narrow" pitchFamily="34" charset="0"/>
                <a:cs typeface="Times New Roman" pitchFamily="18" charset="0"/>
              </a:rPr>
              <a:t> de </a:t>
            </a:r>
            <a:r>
              <a:rPr lang="en-US" sz="2000" b="1" dirty="0" err="1">
                <a:latin typeface="Arial Narrow" pitchFamily="34" charset="0"/>
                <a:cs typeface="Times New Roman" pitchFamily="18" charset="0"/>
              </a:rPr>
              <a:t>resocializare</a:t>
            </a:r>
            <a:r>
              <a:rPr lang="en-US" sz="2000" b="1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ro-RO" sz="2000" b="1" dirty="0">
                <a:latin typeface="Arial Narrow" pitchFamily="34" charset="0"/>
                <a:cs typeface="Times New Roman" pitchFamily="18" charset="0"/>
              </a:rPr>
              <a:t>ș</a:t>
            </a:r>
            <a:r>
              <a:rPr lang="en-US" sz="2000" b="1" dirty="0">
                <a:latin typeface="Arial Narrow" pitchFamily="34" charset="0"/>
                <a:cs typeface="Times New Roman" pitchFamily="18" charset="0"/>
              </a:rPr>
              <a:t>i </a:t>
            </a:r>
            <a:r>
              <a:rPr lang="en-US" sz="2000" b="1" dirty="0" err="1">
                <a:latin typeface="Arial Narrow" pitchFamily="34" charset="0"/>
                <a:cs typeface="Times New Roman" pitchFamily="18" charset="0"/>
              </a:rPr>
              <a:t>petrecere</a:t>
            </a:r>
            <a:r>
              <a:rPr lang="en-US" sz="2000" b="1" dirty="0">
                <a:latin typeface="Arial Narrow" pitchFamily="34" charset="0"/>
                <a:cs typeface="Times New Roman" pitchFamily="18" charset="0"/>
              </a:rPr>
              <a:t> a </a:t>
            </a:r>
            <a:r>
              <a:rPr lang="en-US" sz="2000" b="1" dirty="0" err="1">
                <a:latin typeface="Arial Narrow" pitchFamily="34" charset="0"/>
                <a:cs typeface="Times New Roman" pitchFamily="18" charset="0"/>
              </a:rPr>
              <a:t>timpului</a:t>
            </a:r>
            <a:r>
              <a:rPr lang="en-US" sz="2000" b="1" dirty="0">
                <a:latin typeface="Arial Narrow" pitchFamily="34" charset="0"/>
                <a:cs typeface="Times New Roman" pitchFamily="18" charset="0"/>
              </a:rPr>
              <a:t> liber a </a:t>
            </a:r>
            <a:r>
              <a:rPr lang="en-US" sz="2000" b="1" dirty="0" err="1">
                <a:latin typeface="Arial Narrow" pitchFamily="34" charset="0"/>
                <a:cs typeface="Times New Roman" pitchFamily="18" charset="0"/>
              </a:rPr>
              <a:t>seniorilor</a:t>
            </a:r>
            <a:r>
              <a:rPr lang="en-US" sz="2000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ro-RO" sz="2000" dirty="0">
                <a:latin typeface="Arial Narrow" pitchFamily="34" charset="0"/>
                <a:cs typeface="Times New Roman" pitchFamily="18" charset="0"/>
              </a:rPr>
              <a:t>î</a:t>
            </a:r>
            <a:r>
              <a:rPr lang="en-US" sz="2000" dirty="0">
                <a:latin typeface="Arial Narrow" pitchFamily="34" charset="0"/>
                <a:cs typeface="Times New Roman" pitchFamily="18" charset="0"/>
              </a:rPr>
              <a:t>n </a:t>
            </a:r>
            <a:r>
              <a:rPr lang="en-US" sz="2000" dirty="0" err="1">
                <a:latin typeface="Arial Narrow" pitchFamily="34" charset="0"/>
                <a:cs typeface="Times New Roman" pitchFamily="18" charset="0"/>
              </a:rPr>
              <a:t>cadrul</a:t>
            </a:r>
            <a:r>
              <a:rPr lang="en-US" sz="2000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Arial Narrow" pitchFamily="34" charset="0"/>
                <a:cs typeface="Times New Roman" pitchFamily="18" charset="0"/>
              </a:rPr>
              <a:t>Asociatiei</a:t>
            </a:r>
            <a:endParaRPr lang="en-US" sz="2000" dirty="0">
              <a:latin typeface="Arial Narrow" pitchFamily="34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443165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idx="1"/>
          </p:nvPr>
        </p:nvSpPr>
        <p:spPr>
          <a:xfrm>
            <a:off x="1042988" y="762000"/>
            <a:ext cx="6777037" cy="5070475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latin typeface="Arial Narrow" pitchFamily="34" charset="0"/>
                <a:cs typeface="Times New Roman" pitchFamily="18" charset="0"/>
              </a:rPr>
              <a:t>-</a:t>
            </a:r>
            <a:r>
              <a:rPr lang="en-US" sz="2000" b="1" dirty="0" err="1">
                <a:latin typeface="Arial Narrow" pitchFamily="34" charset="0"/>
                <a:cs typeface="Times New Roman" pitchFamily="18" charset="0"/>
              </a:rPr>
              <a:t>Mobilizarea</a:t>
            </a:r>
            <a:r>
              <a:rPr lang="en-US" sz="2000" b="1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Arial Narrow" pitchFamily="34" charset="0"/>
                <a:cs typeface="Times New Roman" pitchFamily="18" charset="0"/>
              </a:rPr>
              <a:t>oamenilor</a:t>
            </a:r>
            <a:r>
              <a:rPr lang="en-US" sz="2000" b="1" dirty="0">
                <a:latin typeface="Arial Narrow" pitchFamily="34" charset="0"/>
                <a:cs typeface="Times New Roman" pitchFamily="18" charset="0"/>
              </a:rPr>
              <a:t> din </a:t>
            </a:r>
            <a:r>
              <a:rPr lang="en-US" sz="2000" b="1" dirty="0" err="1">
                <a:latin typeface="Arial Narrow" pitchFamily="34" charset="0"/>
                <a:cs typeface="Times New Roman" pitchFamily="18" charset="0"/>
              </a:rPr>
              <a:t>comunitate</a:t>
            </a:r>
            <a:r>
              <a:rPr lang="en-US" sz="2000" b="1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ro-RO" sz="2000" b="1" dirty="0">
                <a:latin typeface="Arial Narrow" pitchFamily="34" charset="0"/>
                <a:cs typeface="Times New Roman" pitchFamily="18" charset="0"/>
              </a:rPr>
              <a:t>î</a:t>
            </a:r>
            <a:r>
              <a:rPr lang="en-US" sz="2000" b="1" dirty="0">
                <a:latin typeface="Arial Narrow" pitchFamily="34" charset="0"/>
                <a:cs typeface="Times New Roman" pitchFamily="18" charset="0"/>
              </a:rPr>
              <a:t>n </a:t>
            </a:r>
            <a:r>
              <a:rPr lang="en-US" sz="2000" b="1" dirty="0" err="1">
                <a:latin typeface="Arial Narrow" pitchFamily="34" charset="0"/>
                <a:cs typeface="Times New Roman" pitchFamily="18" charset="0"/>
              </a:rPr>
              <a:t>ajutorarea</a:t>
            </a:r>
            <a:r>
              <a:rPr lang="en-US" sz="2000" b="1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Arial Narrow" pitchFamily="34" charset="0"/>
                <a:cs typeface="Times New Roman" pitchFamily="18" charset="0"/>
              </a:rPr>
              <a:t>unui</a:t>
            </a:r>
            <a:r>
              <a:rPr lang="en-US" sz="2000" b="1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Arial Narrow" pitchFamily="34" charset="0"/>
                <a:cs typeface="Times New Roman" pitchFamily="18" charset="0"/>
              </a:rPr>
              <a:t>caz</a:t>
            </a:r>
            <a:r>
              <a:rPr lang="en-US" sz="2000" b="1" dirty="0">
                <a:latin typeface="Arial Narrow" pitchFamily="34" charset="0"/>
                <a:cs typeface="Times New Roman" pitchFamily="18" charset="0"/>
              </a:rPr>
              <a:t> social </a:t>
            </a:r>
            <a:r>
              <a:rPr lang="en-US" sz="2000" dirty="0">
                <a:latin typeface="Arial Narrow" pitchFamily="34" charset="0"/>
                <a:cs typeface="Times New Roman" pitchFamily="18" charset="0"/>
              </a:rPr>
              <a:t>– </a:t>
            </a:r>
            <a:r>
              <a:rPr lang="en-US" sz="2000" dirty="0" err="1">
                <a:latin typeface="Arial Narrow" pitchFamily="34" charset="0"/>
                <a:cs typeface="Times New Roman" pitchFamily="18" charset="0"/>
              </a:rPr>
              <a:t>pagube</a:t>
            </a:r>
            <a:r>
              <a:rPr lang="en-US" sz="2000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Arial Narrow" pitchFamily="34" charset="0"/>
                <a:cs typeface="Times New Roman" pitchFamily="18" charset="0"/>
              </a:rPr>
              <a:t>materiale</a:t>
            </a:r>
            <a:r>
              <a:rPr lang="en-US" sz="2000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Arial Narrow" pitchFamily="34" charset="0"/>
                <a:cs typeface="Times New Roman" pitchFamily="18" charset="0"/>
              </a:rPr>
              <a:t>imense</a:t>
            </a:r>
            <a:r>
              <a:rPr lang="en-US" sz="2000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Arial Narrow" pitchFamily="34" charset="0"/>
                <a:cs typeface="Times New Roman" pitchFamily="18" charset="0"/>
              </a:rPr>
              <a:t>produse</a:t>
            </a:r>
            <a:r>
              <a:rPr lang="en-US" sz="2000" dirty="0">
                <a:latin typeface="Arial Narrow" pitchFamily="34" charset="0"/>
                <a:cs typeface="Times New Roman" pitchFamily="18" charset="0"/>
              </a:rPr>
              <a:t> de un </a:t>
            </a:r>
            <a:r>
              <a:rPr lang="en-US" sz="2000" dirty="0" err="1">
                <a:latin typeface="Arial Narrow" pitchFamily="34" charset="0"/>
                <a:cs typeface="Times New Roman" pitchFamily="18" charset="0"/>
              </a:rPr>
              <a:t>incendiu</a:t>
            </a:r>
            <a:r>
              <a:rPr lang="en-US" sz="2000" dirty="0">
                <a:latin typeface="Arial Narrow" pitchFamily="34" charset="0"/>
                <a:cs typeface="Times New Roman" pitchFamily="18" charset="0"/>
              </a:rPr>
              <a:t>, </a:t>
            </a:r>
            <a:r>
              <a:rPr lang="ro-RO" sz="2000" dirty="0">
                <a:latin typeface="Arial Narrow" pitchFamily="34" charset="0"/>
                <a:cs typeface="Times New Roman" pitchFamily="18" charset="0"/>
              </a:rPr>
              <a:t>î</a:t>
            </a:r>
            <a:r>
              <a:rPr lang="en-US" sz="2000" dirty="0">
                <a:latin typeface="Arial Narrow" pitchFamily="34" charset="0"/>
                <a:cs typeface="Times New Roman" pitchFamily="18" charset="0"/>
              </a:rPr>
              <a:t>n </a:t>
            </a:r>
            <a:r>
              <a:rPr lang="en-US" sz="2000" dirty="0" err="1">
                <a:latin typeface="Arial Narrow" pitchFamily="34" charset="0"/>
                <a:cs typeface="Times New Roman" pitchFamily="18" charset="0"/>
              </a:rPr>
              <a:t>jud.Giurgiu</a:t>
            </a:r>
            <a:endParaRPr lang="en-US" sz="2000" dirty="0">
              <a:latin typeface="Arial Narrow" pitchFamily="34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2000" dirty="0">
                <a:latin typeface="Arial Narrow" pitchFamily="34" charset="0"/>
                <a:cs typeface="Times New Roman" pitchFamily="18" charset="0"/>
              </a:rPr>
              <a:t>- </a:t>
            </a:r>
            <a:r>
              <a:rPr lang="en-US" sz="2000" b="1" dirty="0" err="1">
                <a:latin typeface="Arial Narrow" pitchFamily="34" charset="0"/>
                <a:cs typeface="Times New Roman" pitchFamily="18" charset="0"/>
              </a:rPr>
              <a:t>Proiect</a:t>
            </a:r>
            <a:r>
              <a:rPr lang="en-US" sz="2000" b="1" dirty="0">
                <a:latin typeface="Arial Narrow" pitchFamily="34" charset="0"/>
                <a:cs typeface="Times New Roman" pitchFamily="18" charset="0"/>
              </a:rPr>
              <a:t> “</a:t>
            </a:r>
            <a:r>
              <a:rPr lang="en-US" sz="2000" b="1" dirty="0" err="1">
                <a:latin typeface="Arial Narrow" pitchFamily="34" charset="0"/>
                <a:cs typeface="Times New Roman" pitchFamily="18" charset="0"/>
              </a:rPr>
              <a:t>Vreau</a:t>
            </a:r>
            <a:r>
              <a:rPr lang="en-US" sz="2000" b="1" dirty="0">
                <a:latin typeface="Arial Narrow" pitchFamily="34" charset="0"/>
                <a:cs typeface="Times New Roman" pitchFamily="18" charset="0"/>
              </a:rPr>
              <a:t> s</a:t>
            </a:r>
            <a:r>
              <a:rPr lang="ro-RO" sz="2000" b="1" dirty="0">
                <a:latin typeface="Arial Narrow" pitchFamily="34" charset="0"/>
                <a:cs typeface="Times New Roman" pitchFamily="18" charset="0"/>
              </a:rPr>
              <a:t>ă</a:t>
            </a:r>
            <a:r>
              <a:rPr lang="en-US" sz="2000" b="1" dirty="0">
                <a:latin typeface="Arial Narrow" pitchFamily="34" charset="0"/>
                <a:cs typeface="Times New Roman" pitchFamily="18" charset="0"/>
              </a:rPr>
              <a:t> m</a:t>
            </a:r>
            <a:r>
              <a:rPr lang="ro-RO" sz="2000" b="1" dirty="0">
                <a:latin typeface="Arial Narrow" pitchFamily="34" charset="0"/>
                <a:cs typeface="Times New Roman" pitchFamily="18" charset="0"/>
              </a:rPr>
              <a:t>ă</a:t>
            </a:r>
            <a:r>
              <a:rPr lang="en-US" sz="2000" b="1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Arial Narrow" pitchFamily="34" charset="0"/>
                <a:cs typeface="Times New Roman" pitchFamily="18" charset="0"/>
              </a:rPr>
              <a:t>dezvolt</a:t>
            </a:r>
            <a:r>
              <a:rPr lang="en-US" sz="2000" b="1" dirty="0">
                <a:latin typeface="Arial Narrow" pitchFamily="34" charset="0"/>
                <a:cs typeface="Times New Roman" pitchFamily="18" charset="0"/>
              </a:rPr>
              <a:t>”</a:t>
            </a:r>
            <a:r>
              <a:rPr lang="en-US" sz="2000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Arial Narrow" pitchFamily="34" charset="0"/>
                <a:cs typeface="Times New Roman" pitchFamily="18" charset="0"/>
              </a:rPr>
              <a:t>depus</a:t>
            </a:r>
            <a:r>
              <a:rPr lang="en-US" sz="2000" dirty="0">
                <a:latin typeface="Arial Narrow" pitchFamily="34" charset="0"/>
                <a:cs typeface="Times New Roman" pitchFamily="18" charset="0"/>
              </a:rPr>
              <a:t> la </a:t>
            </a:r>
            <a:r>
              <a:rPr lang="en-US" sz="2000" dirty="0" err="1">
                <a:latin typeface="Arial Narrow" pitchFamily="34" charset="0"/>
                <a:cs typeface="Times New Roman" pitchFamily="18" charset="0"/>
              </a:rPr>
              <a:t>Ateliere</a:t>
            </a:r>
            <a:r>
              <a:rPr lang="en-US" sz="2000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Arial Narrow" pitchFamily="34" charset="0"/>
                <a:cs typeface="Times New Roman" pitchFamily="18" charset="0"/>
              </a:rPr>
              <a:t>Fara</a:t>
            </a:r>
            <a:r>
              <a:rPr lang="en-US" sz="2000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Arial Narrow" pitchFamily="34" charset="0"/>
                <a:cs typeface="Times New Roman" pitchFamily="18" charset="0"/>
              </a:rPr>
              <a:t>Frontiere</a:t>
            </a:r>
            <a:r>
              <a:rPr lang="en-US" sz="2000" dirty="0">
                <a:latin typeface="Arial Narrow" pitchFamily="34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Arial Narrow" pitchFamily="34" charset="0"/>
                <a:cs typeface="Times New Roman" pitchFamily="18" charset="0"/>
              </a:rPr>
              <a:t>unde</a:t>
            </a:r>
            <a:r>
              <a:rPr lang="en-US" sz="2000" dirty="0">
                <a:latin typeface="Arial Narrow" pitchFamily="34" charset="0"/>
                <a:cs typeface="Times New Roman" pitchFamily="18" charset="0"/>
              </a:rPr>
              <a:t> am </a:t>
            </a:r>
            <a:r>
              <a:rPr lang="en-US" sz="2000" dirty="0" err="1">
                <a:latin typeface="Arial Narrow" pitchFamily="34" charset="0"/>
                <a:cs typeface="Times New Roman" pitchFamily="18" charset="0"/>
              </a:rPr>
              <a:t>castigat</a:t>
            </a:r>
            <a:r>
              <a:rPr lang="en-US" sz="2000" dirty="0">
                <a:latin typeface="Arial Narrow" pitchFamily="34" charset="0"/>
                <a:cs typeface="Times New Roman" pitchFamily="18" charset="0"/>
              </a:rPr>
              <a:t> 15 </a:t>
            </a:r>
            <a:r>
              <a:rPr lang="en-US" sz="2000" dirty="0" err="1">
                <a:latin typeface="Arial Narrow" pitchFamily="34" charset="0"/>
                <a:cs typeface="Times New Roman" pitchFamily="18" charset="0"/>
              </a:rPr>
              <a:t>calculatoare</a:t>
            </a:r>
            <a:r>
              <a:rPr lang="en-US" sz="2000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Arial Narrow" pitchFamily="34" charset="0"/>
                <a:cs typeface="Times New Roman" pitchFamily="18" charset="0"/>
              </a:rPr>
              <a:t>pentru</a:t>
            </a:r>
            <a:r>
              <a:rPr lang="en-US" sz="2000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Arial Narrow" pitchFamily="34" charset="0"/>
                <a:cs typeface="Times New Roman" pitchFamily="18" charset="0"/>
              </a:rPr>
              <a:t>Filiala</a:t>
            </a:r>
            <a:r>
              <a:rPr lang="en-US" sz="2000" dirty="0">
                <a:latin typeface="Arial Narrow" pitchFamily="34" charset="0"/>
                <a:cs typeface="Times New Roman" pitchFamily="18" charset="0"/>
              </a:rPr>
              <a:t> din Giurgiu </a:t>
            </a:r>
            <a:r>
              <a:rPr lang="en-US" sz="2000" dirty="0" err="1">
                <a:latin typeface="Arial Narrow" pitchFamily="34" charset="0"/>
                <a:cs typeface="Times New Roman" pitchFamily="18" charset="0"/>
              </a:rPr>
              <a:t>ce</a:t>
            </a:r>
            <a:r>
              <a:rPr lang="en-US" sz="2000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Arial Narrow" pitchFamily="34" charset="0"/>
                <a:cs typeface="Times New Roman" pitchFamily="18" charset="0"/>
              </a:rPr>
              <a:t>sunt</a:t>
            </a:r>
            <a:r>
              <a:rPr lang="en-US" sz="2000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Arial Narrow" pitchFamily="34" charset="0"/>
                <a:cs typeface="Times New Roman" pitchFamily="18" charset="0"/>
              </a:rPr>
              <a:t>folosite</a:t>
            </a:r>
            <a:r>
              <a:rPr lang="en-US" sz="2000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Arial Narrow" pitchFamily="34" charset="0"/>
                <a:cs typeface="Times New Roman" pitchFamily="18" charset="0"/>
              </a:rPr>
              <a:t>pentru</a:t>
            </a:r>
            <a:r>
              <a:rPr lang="en-US" sz="2000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Arial Narrow" pitchFamily="34" charset="0"/>
                <a:cs typeface="Times New Roman" pitchFamily="18" charset="0"/>
              </a:rPr>
              <a:t>lucrul</a:t>
            </a:r>
            <a:r>
              <a:rPr lang="en-US" sz="2000" dirty="0">
                <a:latin typeface="Arial Narrow" pitchFamily="34" charset="0"/>
                <a:cs typeface="Times New Roman" pitchFamily="18" charset="0"/>
              </a:rPr>
              <a:t> cu </a:t>
            </a:r>
            <a:r>
              <a:rPr lang="en-US" sz="2000" dirty="0" err="1">
                <a:latin typeface="Arial Narrow" pitchFamily="34" charset="0"/>
                <a:cs typeface="Times New Roman" pitchFamily="18" charset="0"/>
              </a:rPr>
              <a:t>beneficiarii</a:t>
            </a:r>
            <a:r>
              <a:rPr lang="en-US" sz="2000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Arial Narrow" pitchFamily="34" charset="0"/>
                <a:cs typeface="Times New Roman" pitchFamily="18" charset="0"/>
              </a:rPr>
              <a:t>asociatiei</a:t>
            </a:r>
            <a:endParaRPr lang="en-US" sz="2000" dirty="0">
              <a:latin typeface="Arial Narrow" pitchFamily="34" charset="0"/>
              <a:cs typeface="Times New Roman" pitchFamily="18" charset="0"/>
            </a:endParaRPr>
          </a:p>
          <a:p>
            <a:pPr marL="68580" indent="0">
              <a:buNone/>
            </a:pPr>
            <a:r>
              <a:rPr lang="ro-RO" dirty="0"/>
              <a:t>-</a:t>
            </a:r>
            <a:r>
              <a:rPr lang="ro-RO" sz="2000" b="1" dirty="0">
                <a:latin typeface="Arial Narrow" pitchFamily="34" charset="0"/>
              </a:rPr>
              <a:t>Campanie-Donează un ghiozdănel</a:t>
            </a:r>
            <a:r>
              <a:rPr lang="ro-RO" sz="2000" dirty="0">
                <a:latin typeface="Arial Narrow" pitchFamily="34" charset="0"/>
              </a:rPr>
              <a:t>, prin care sustinem dreptul la educatie egală și pentru copiii ce provin din familii cu posibilități materiale reduse</a:t>
            </a:r>
          </a:p>
          <a:p>
            <a:pPr marL="68580" indent="0">
              <a:buNone/>
            </a:pPr>
            <a:r>
              <a:rPr lang="ro-RO" sz="2000" dirty="0">
                <a:latin typeface="Arial Narrow" pitchFamily="34" charset="0"/>
              </a:rPr>
              <a:t>-</a:t>
            </a:r>
            <a:r>
              <a:rPr lang="ro-RO" sz="2000" b="1" dirty="0">
                <a:latin typeface="Arial Narrow" pitchFamily="34" charset="0"/>
              </a:rPr>
              <a:t>Asociația a oferit o vacanță la mare și munte</a:t>
            </a:r>
            <a:r>
              <a:rPr lang="ro-RO" sz="2000" dirty="0">
                <a:latin typeface="Arial Narrow" pitchFamily="34" charset="0"/>
              </a:rPr>
              <a:t>, pentru 20 de copilași diagnosticați cu probleme medicale, beneficiari de terapie gratuită din asociație, dar și copii din sistemul de protecție din cadrul Dgaspc-urilor. Scopul acestei tabere a fost descoperirea emoțiilor copiilor care nu au vazut mare și muntele niciodată.</a:t>
            </a:r>
            <a:endParaRPr lang="en-GB" sz="2000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83598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97" y="990600"/>
            <a:ext cx="3283367" cy="25146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429000"/>
            <a:ext cx="3276600" cy="2895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343398" y="3352800"/>
            <a:ext cx="3428999" cy="2971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399" y="990600"/>
            <a:ext cx="3428997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6380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648736"/>
          </a:xfrm>
        </p:spPr>
        <p:txBody>
          <a:bodyPr>
            <a:normAutofit fontScale="90000"/>
          </a:bodyPr>
          <a:lstStyle/>
          <a:p>
            <a:r>
              <a:rPr lang="en-GB" sz="1400" dirty="0" err="1"/>
              <a:t>Ziu</a:t>
            </a:r>
            <a:r>
              <a:rPr lang="ro-RO" sz="1400" dirty="0"/>
              <a:t>a</a:t>
            </a:r>
            <a:r>
              <a:rPr lang="en-GB" sz="1400" dirty="0"/>
              <a:t> </a:t>
            </a:r>
            <a:r>
              <a:rPr lang="en-GB" sz="1400" dirty="0" err="1"/>
              <a:t>Mondiala</a:t>
            </a:r>
            <a:r>
              <a:rPr lang="en-GB" sz="1400" dirty="0"/>
              <a:t> </a:t>
            </a:r>
            <a:r>
              <a:rPr lang="en-GB" sz="1400" dirty="0" err="1"/>
              <a:t>Impotriva</a:t>
            </a:r>
            <a:r>
              <a:rPr lang="en-GB" sz="1400" dirty="0"/>
              <a:t> </a:t>
            </a:r>
            <a:r>
              <a:rPr lang="en-GB" sz="1400" dirty="0" err="1"/>
              <a:t>Cancerului</a:t>
            </a:r>
            <a:r>
              <a:rPr lang="en-GB" sz="1400" dirty="0"/>
              <a:t/>
            </a:r>
            <a:br>
              <a:rPr lang="en-GB" sz="1400" dirty="0"/>
            </a:br>
            <a:r>
              <a:rPr lang="en-GB" sz="1400" dirty="0" err="1"/>
              <a:t>Actiune</a:t>
            </a:r>
            <a:r>
              <a:rPr lang="en-GB" sz="1400" dirty="0"/>
              <a:t> de </a:t>
            </a:r>
            <a:r>
              <a:rPr lang="en-GB" sz="1400" dirty="0" err="1"/>
              <a:t>constientizare</a:t>
            </a:r>
            <a:r>
              <a:rPr lang="en-GB" sz="1400" dirty="0"/>
              <a:t>- </a:t>
            </a:r>
            <a:r>
              <a:rPr lang="en-GB" sz="1400" dirty="0" err="1"/>
              <a:t>distribuire</a:t>
            </a:r>
            <a:r>
              <a:rPr lang="en-GB" sz="1400" dirty="0"/>
              <a:t> </a:t>
            </a:r>
            <a:r>
              <a:rPr lang="en-GB" sz="1400" dirty="0" err="1"/>
              <a:t>materiale</a:t>
            </a:r>
            <a:r>
              <a:rPr lang="en-GB" sz="1400" dirty="0"/>
              <a:t> informative </a:t>
            </a:r>
            <a:r>
              <a:rPr lang="en-GB" sz="1400" dirty="0" err="1"/>
              <a:t>si</a:t>
            </a:r>
            <a:r>
              <a:rPr lang="en-GB" sz="1400" dirty="0"/>
              <a:t> </a:t>
            </a:r>
            <a:r>
              <a:rPr lang="en-GB" sz="1400" dirty="0" err="1"/>
              <a:t>purtarea</a:t>
            </a:r>
            <a:r>
              <a:rPr lang="en-GB" sz="1400" dirty="0"/>
              <a:t> in </a:t>
            </a:r>
            <a:r>
              <a:rPr lang="en-GB" sz="1400" dirty="0" err="1"/>
              <a:t>piept</a:t>
            </a:r>
            <a:r>
              <a:rPr lang="en-GB" sz="1400" dirty="0"/>
              <a:t> a </a:t>
            </a:r>
            <a:r>
              <a:rPr lang="en-GB" sz="1400" dirty="0" err="1"/>
              <a:t>panglicilor</a:t>
            </a:r>
            <a:r>
              <a:rPr lang="en-GB" sz="1400" dirty="0"/>
              <a:t> </a:t>
            </a:r>
            <a:r>
              <a:rPr lang="en-GB" sz="1400" dirty="0" err="1"/>
              <a:t>ce</a:t>
            </a:r>
            <a:r>
              <a:rPr lang="en-GB" sz="1400" dirty="0"/>
              <a:t> </a:t>
            </a:r>
            <a:r>
              <a:rPr lang="en-GB" sz="1400" dirty="0" err="1"/>
              <a:t>simbolizeaza</a:t>
            </a:r>
            <a:r>
              <a:rPr lang="en-GB" sz="1400" dirty="0"/>
              <a:t> </a:t>
            </a:r>
            <a:r>
              <a:rPr lang="en-GB" sz="1400" dirty="0" err="1"/>
              <a:t>sustinerea</a:t>
            </a:r>
            <a:r>
              <a:rPr lang="en-GB" sz="1400" dirty="0"/>
              <a:t> </a:t>
            </a:r>
            <a:r>
              <a:rPr lang="en-GB" sz="1400" dirty="0" err="1"/>
              <a:t>cauzei</a:t>
            </a:r>
            <a:r>
              <a:rPr lang="en-GB" sz="1400" dirty="0"/>
              <a:t>.</a:t>
            </a:r>
          </a:p>
        </p:txBody>
      </p:sp>
      <p:pic>
        <p:nvPicPr>
          <p:cNvPr id="4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977" y="2324100"/>
            <a:ext cx="5279059" cy="350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5246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90" y="914400"/>
            <a:ext cx="3343009" cy="25072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914400"/>
            <a:ext cx="3669956" cy="2514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402106"/>
            <a:ext cx="3352800" cy="2667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429000"/>
            <a:ext cx="3669956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8535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991" y="838201"/>
            <a:ext cx="3546209" cy="27739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838200"/>
            <a:ext cx="3733800" cy="27700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624" y="3608294"/>
            <a:ext cx="3536576" cy="2565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35" y="3608294"/>
            <a:ext cx="3727765" cy="256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2752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801136"/>
          </a:xfrm>
        </p:spPr>
        <p:txBody>
          <a:bodyPr>
            <a:normAutofit/>
          </a:bodyPr>
          <a:lstStyle/>
          <a:p>
            <a:r>
              <a:rPr lang="en-GB" dirty="0" err="1">
                <a:latin typeface="Arial Narrow" pitchFamily="34" charset="0"/>
              </a:rPr>
              <a:t>Activit</a:t>
            </a:r>
            <a:r>
              <a:rPr lang="ro-RO" dirty="0">
                <a:latin typeface="Arial Narrow" pitchFamily="34" charset="0"/>
              </a:rPr>
              <a:t>ăț</a:t>
            </a:r>
            <a:r>
              <a:rPr lang="en-GB" dirty="0">
                <a:latin typeface="Arial Narrow" pitchFamily="34" charset="0"/>
              </a:rPr>
              <a:t>i din </a:t>
            </a:r>
            <a:r>
              <a:rPr lang="en-GB" dirty="0" err="1">
                <a:latin typeface="Arial Narrow" pitchFamily="34" charset="0"/>
              </a:rPr>
              <a:t>anul</a:t>
            </a:r>
            <a:r>
              <a:rPr lang="en-GB" dirty="0">
                <a:latin typeface="Arial Narrow" pitchFamily="34" charset="0"/>
              </a:rPr>
              <a:t> 2020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1981200"/>
            <a:ext cx="6777317" cy="3851429"/>
          </a:xfrm>
        </p:spPr>
        <p:txBody>
          <a:bodyPr>
            <a:normAutofit fontScale="85000" lnSpcReduction="20000"/>
          </a:bodyPr>
          <a:lstStyle/>
          <a:p>
            <a:r>
              <a:rPr lang="en-GB" dirty="0">
                <a:latin typeface="Arial Narrow" pitchFamily="34" charset="0"/>
              </a:rPr>
              <a:t>-</a:t>
            </a:r>
            <a:r>
              <a:rPr lang="en-GB" b="1" dirty="0">
                <a:latin typeface="Arial Narrow" pitchFamily="34" charset="0"/>
              </a:rPr>
              <a:t>Program de </a:t>
            </a:r>
            <a:r>
              <a:rPr lang="en-GB" b="1" dirty="0" err="1">
                <a:latin typeface="Arial Narrow" pitchFamily="34" charset="0"/>
              </a:rPr>
              <a:t>terapie</a:t>
            </a:r>
            <a:r>
              <a:rPr lang="en-GB" b="1" dirty="0">
                <a:latin typeface="Arial Narrow" pitchFamily="34" charset="0"/>
              </a:rPr>
              <a:t> online </a:t>
            </a:r>
            <a:r>
              <a:rPr lang="ro-RO" dirty="0">
                <a:latin typeface="Arial Narrow" pitchFamily="34" charset="0"/>
              </a:rPr>
              <a:t>î</a:t>
            </a:r>
            <a:r>
              <a:rPr lang="en-GB" dirty="0">
                <a:latin typeface="Arial Narrow" pitchFamily="34" charset="0"/>
              </a:rPr>
              <a:t>n </a:t>
            </a:r>
            <a:r>
              <a:rPr lang="en-GB" dirty="0" err="1">
                <a:latin typeface="Arial Narrow" pitchFamily="34" charset="0"/>
              </a:rPr>
              <a:t>contextul</a:t>
            </a:r>
            <a:r>
              <a:rPr lang="en-GB" dirty="0">
                <a:latin typeface="Arial Narrow" pitchFamily="34" charset="0"/>
              </a:rPr>
              <a:t> </a:t>
            </a:r>
            <a:r>
              <a:rPr lang="en-GB" dirty="0" err="1">
                <a:latin typeface="Arial Narrow" pitchFamily="34" charset="0"/>
              </a:rPr>
              <a:t>epidemiei</a:t>
            </a:r>
            <a:r>
              <a:rPr lang="en-GB" dirty="0">
                <a:latin typeface="Arial Narrow" pitchFamily="34" charset="0"/>
              </a:rPr>
              <a:t> </a:t>
            </a:r>
            <a:r>
              <a:rPr lang="en-GB" dirty="0" err="1">
                <a:latin typeface="Arial Narrow" pitchFamily="34" charset="0"/>
              </a:rPr>
              <a:t>Covid</a:t>
            </a:r>
            <a:r>
              <a:rPr lang="en-GB" dirty="0">
                <a:latin typeface="Arial Narrow" pitchFamily="34" charset="0"/>
              </a:rPr>
              <a:t> -19 </a:t>
            </a:r>
            <a:r>
              <a:rPr lang="en-GB" dirty="0" err="1">
                <a:latin typeface="Arial Narrow" pitchFamily="34" charset="0"/>
              </a:rPr>
              <a:t>pentru</a:t>
            </a:r>
            <a:r>
              <a:rPr lang="en-GB" dirty="0">
                <a:latin typeface="Arial Narrow" pitchFamily="34" charset="0"/>
              </a:rPr>
              <a:t> </a:t>
            </a:r>
            <a:r>
              <a:rPr lang="en-GB" dirty="0" err="1">
                <a:latin typeface="Arial Narrow" pitchFamily="34" charset="0"/>
              </a:rPr>
              <a:t>copiii</a:t>
            </a:r>
            <a:r>
              <a:rPr lang="en-GB" dirty="0">
                <a:latin typeface="Arial Narrow" pitchFamily="34" charset="0"/>
              </a:rPr>
              <a:t> </a:t>
            </a:r>
            <a:r>
              <a:rPr lang="en-GB" dirty="0" err="1">
                <a:latin typeface="Arial Narrow" pitchFamily="34" charset="0"/>
              </a:rPr>
              <a:t>diagnosticati</a:t>
            </a:r>
            <a:r>
              <a:rPr lang="en-GB" dirty="0">
                <a:latin typeface="Arial Narrow" pitchFamily="34" charset="0"/>
              </a:rPr>
              <a:t> </a:t>
            </a:r>
            <a:r>
              <a:rPr lang="en-GB" dirty="0" err="1">
                <a:latin typeface="Arial Narrow" pitchFamily="34" charset="0"/>
              </a:rPr>
              <a:t>Tulburare</a:t>
            </a:r>
            <a:r>
              <a:rPr lang="en-GB" dirty="0">
                <a:latin typeface="Arial Narrow" pitchFamily="34" charset="0"/>
              </a:rPr>
              <a:t> de </a:t>
            </a:r>
            <a:r>
              <a:rPr lang="en-GB" dirty="0" err="1">
                <a:latin typeface="Arial Narrow" pitchFamily="34" charset="0"/>
              </a:rPr>
              <a:t>Spectru</a:t>
            </a:r>
            <a:r>
              <a:rPr lang="en-GB" dirty="0">
                <a:latin typeface="Arial Narrow" pitchFamily="34" charset="0"/>
              </a:rPr>
              <a:t> </a:t>
            </a:r>
            <a:r>
              <a:rPr lang="en-GB" dirty="0" err="1">
                <a:latin typeface="Arial Narrow" pitchFamily="34" charset="0"/>
              </a:rPr>
              <a:t>Autist</a:t>
            </a:r>
            <a:r>
              <a:rPr lang="en-GB" dirty="0">
                <a:latin typeface="Arial Narrow" pitchFamily="34" charset="0"/>
              </a:rPr>
              <a:t>, </a:t>
            </a:r>
            <a:r>
              <a:rPr lang="en-GB" dirty="0" err="1">
                <a:latin typeface="Arial Narrow" pitchFamily="34" charset="0"/>
              </a:rPr>
              <a:t>Tulburare</a:t>
            </a:r>
            <a:r>
              <a:rPr lang="en-GB" dirty="0">
                <a:latin typeface="Arial Narrow" pitchFamily="34" charset="0"/>
              </a:rPr>
              <a:t> </a:t>
            </a:r>
            <a:r>
              <a:rPr lang="en-GB" dirty="0" err="1">
                <a:latin typeface="Arial Narrow" pitchFamily="34" charset="0"/>
              </a:rPr>
              <a:t>hiperkinetica</a:t>
            </a:r>
            <a:r>
              <a:rPr lang="en-GB" dirty="0">
                <a:latin typeface="Arial Narrow" pitchFamily="34" charset="0"/>
              </a:rPr>
              <a:t> </a:t>
            </a:r>
            <a:r>
              <a:rPr lang="en-GB" dirty="0" err="1">
                <a:latin typeface="Arial Narrow" pitchFamily="34" charset="0"/>
              </a:rPr>
              <a:t>si</a:t>
            </a:r>
            <a:r>
              <a:rPr lang="en-GB" dirty="0">
                <a:latin typeface="Arial Narrow" pitchFamily="34" charset="0"/>
              </a:rPr>
              <a:t> </a:t>
            </a:r>
            <a:r>
              <a:rPr lang="en-GB" dirty="0" err="1">
                <a:latin typeface="Arial Narrow" pitchFamily="34" charset="0"/>
              </a:rPr>
              <a:t>Sindrom</a:t>
            </a:r>
            <a:r>
              <a:rPr lang="en-GB" dirty="0">
                <a:latin typeface="Arial Narrow" pitchFamily="34" charset="0"/>
              </a:rPr>
              <a:t> Down. </a:t>
            </a:r>
            <a:r>
              <a:rPr lang="en-GB" dirty="0" err="1">
                <a:latin typeface="Arial Narrow" pitchFamily="34" charset="0"/>
              </a:rPr>
              <a:t>Programul</a:t>
            </a:r>
            <a:r>
              <a:rPr lang="en-GB" dirty="0">
                <a:latin typeface="Arial Narrow" pitchFamily="34" charset="0"/>
              </a:rPr>
              <a:t> de </a:t>
            </a:r>
            <a:r>
              <a:rPr lang="en-GB" dirty="0" err="1">
                <a:latin typeface="Arial Narrow" pitchFamily="34" charset="0"/>
              </a:rPr>
              <a:t>terapie</a:t>
            </a:r>
            <a:r>
              <a:rPr lang="en-GB" dirty="0">
                <a:latin typeface="Arial Narrow" pitchFamily="34" charset="0"/>
              </a:rPr>
              <a:t> a </a:t>
            </a:r>
            <a:r>
              <a:rPr lang="en-GB" dirty="0" err="1">
                <a:latin typeface="Arial Narrow" pitchFamily="34" charset="0"/>
              </a:rPr>
              <a:t>cuprins</a:t>
            </a:r>
            <a:r>
              <a:rPr lang="en-GB" dirty="0">
                <a:latin typeface="Arial Narrow" pitchFamily="34" charset="0"/>
              </a:rPr>
              <a:t> </a:t>
            </a:r>
            <a:r>
              <a:rPr lang="en-GB" dirty="0" err="1">
                <a:latin typeface="Arial Narrow" pitchFamily="34" charset="0"/>
              </a:rPr>
              <a:t>consiliere</a:t>
            </a:r>
            <a:r>
              <a:rPr lang="en-GB" dirty="0">
                <a:latin typeface="Arial Narrow" pitchFamily="34" charset="0"/>
              </a:rPr>
              <a:t> </a:t>
            </a:r>
            <a:r>
              <a:rPr lang="en-GB" dirty="0" err="1">
                <a:latin typeface="Arial Narrow" pitchFamily="34" charset="0"/>
              </a:rPr>
              <a:t>psihologica</a:t>
            </a:r>
            <a:r>
              <a:rPr lang="en-GB" dirty="0">
                <a:latin typeface="Arial Narrow" pitchFamily="34" charset="0"/>
              </a:rPr>
              <a:t>, </a:t>
            </a:r>
            <a:r>
              <a:rPr lang="ro-RO" dirty="0" err="1">
                <a:latin typeface="Arial Narrow" pitchFamily="34" charset="0"/>
              </a:rPr>
              <a:t>î</a:t>
            </a:r>
            <a:r>
              <a:rPr lang="en-GB" dirty="0" err="1">
                <a:latin typeface="Arial Narrow" pitchFamily="34" charset="0"/>
              </a:rPr>
              <a:t>ndrumare</a:t>
            </a:r>
            <a:r>
              <a:rPr lang="en-GB" dirty="0">
                <a:latin typeface="Arial Narrow" pitchFamily="34" charset="0"/>
              </a:rPr>
              <a:t> </a:t>
            </a:r>
            <a:r>
              <a:rPr lang="en-GB" dirty="0" err="1">
                <a:latin typeface="Arial Narrow" pitchFamily="34" charset="0"/>
              </a:rPr>
              <a:t>si</a:t>
            </a:r>
            <a:r>
              <a:rPr lang="en-GB" dirty="0">
                <a:latin typeface="Arial Narrow" pitchFamily="34" charset="0"/>
              </a:rPr>
              <a:t> </a:t>
            </a:r>
            <a:r>
              <a:rPr lang="en-GB" dirty="0" err="1">
                <a:latin typeface="Arial Narrow" pitchFamily="34" charset="0"/>
              </a:rPr>
              <a:t>activitati</a:t>
            </a:r>
            <a:r>
              <a:rPr lang="en-GB" dirty="0">
                <a:latin typeface="Arial Narrow" pitchFamily="34" charset="0"/>
              </a:rPr>
              <a:t> de </a:t>
            </a:r>
            <a:r>
              <a:rPr lang="en-GB" dirty="0" err="1">
                <a:latin typeface="Arial Narrow" pitchFamily="34" charset="0"/>
              </a:rPr>
              <a:t>dezvoltare</a:t>
            </a:r>
            <a:r>
              <a:rPr lang="en-GB" dirty="0">
                <a:latin typeface="Arial Narrow" pitchFamily="34" charset="0"/>
              </a:rPr>
              <a:t> </a:t>
            </a:r>
            <a:r>
              <a:rPr lang="en-GB" dirty="0" err="1">
                <a:latin typeface="Arial Narrow" pitchFamily="34" charset="0"/>
              </a:rPr>
              <a:t>cogniti</a:t>
            </a:r>
            <a:r>
              <a:rPr lang="ro-RO" dirty="0">
                <a:latin typeface="Arial Narrow" pitchFamily="34" charset="0"/>
              </a:rPr>
              <a:t>vă</a:t>
            </a:r>
            <a:r>
              <a:rPr lang="en-GB" dirty="0">
                <a:latin typeface="Arial Narrow" pitchFamily="34" charset="0"/>
              </a:rPr>
              <a:t>, </a:t>
            </a:r>
            <a:r>
              <a:rPr lang="en-GB" dirty="0" err="1">
                <a:latin typeface="Arial Narrow" pitchFamily="34" charset="0"/>
              </a:rPr>
              <a:t>dezvoltare</a:t>
            </a:r>
            <a:r>
              <a:rPr lang="en-GB" dirty="0">
                <a:latin typeface="Arial Narrow" pitchFamily="34" charset="0"/>
              </a:rPr>
              <a:t> </a:t>
            </a:r>
            <a:r>
              <a:rPr lang="en-GB" dirty="0" err="1">
                <a:latin typeface="Arial Narrow" pitchFamily="34" charset="0"/>
              </a:rPr>
              <a:t>emotionala</a:t>
            </a:r>
            <a:r>
              <a:rPr lang="en-GB" dirty="0">
                <a:latin typeface="Arial Narrow" pitchFamily="34" charset="0"/>
              </a:rPr>
              <a:t>, </a:t>
            </a:r>
            <a:r>
              <a:rPr lang="en-GB" dirty="0" err="1">
                <a:latin typeface="Arial Narrow" pitchFamily="34" charset="0"/>
              </a:rPr>
              <a:t>dezvoltare</a:t>
            </a:r>
            <a:r>
              <a:rPr lang="en-GB" dirty="0">
                <a:latin typeface="Arial Narrow" pitchFamily="34" charset="0"/>
              </a:rPr>
              <a:t> personal</a:t>
            </a:r>
            <a:r>
              <a:rPr lang="ro-RO" dirty="0">
                <a:latin typeface="Arial Narrow" pitchFamily="34" charset="0"/>
              </a:rPr>
              <a:t>ă</a:t>
            </a:r>
            <a:r>
              <a:rPr lang="en-GB" dirty="0">
                <a:latin typeface="Arial Narrow" pitchFamily="34" charset="0"/>
              </a:rPr>
              <a:t>, </a:t>
            </a:r>
            <a:r>
              <a:rPr lang="en-GB" dirty="0" err="1">
                <a:latin typeface="Arial Narrow" pitchFamily="34" charset="0"/>
              </a:rPr>
              <a:t>logopedie</a:t>
            </a:r>
            <a:r>
              <a:rPr lang="en-GB" dirty="0">
                <a:latin typeface="Arial Narrow" pitchFamily="34" charset="0"/>
              </a:rPr>
              <a:t>, </a:t>
            </a:r>
            <a:r>
              <a:rPr lang="en-GB" dirty="0" err="1">
                <a:latin typeface="Arial Narrow" pitchFamily="34" charset="0"/>
              </a:rPr>
              <a:t>terapie</a:t>
            </a:r>
            <a:r>
              <a:rPr lang="en-GB" dirty="0">
                <a:latin typeface="Arial Narrow" pitchFamily="34" charset="0"/>
              </a:rPr>
              <a:t> </a:t>
            </a:r>
            <a:r>
              <a:rPr lang="en-GB" dirty="0" err="1">
                <a:latin typeface="Arial Narrow" pitchFamily="34" charset="0"/>
              </a:rPr>
              <a:t>ocupa</a:t>
            </a:r>
            <a:r>
              <a:rPr lang="ro-RO" dirty="0">
                <a:latin typeface="Arial Narrow" pitchFamily="34" charset="0"/>
              </a:rPr>
              <a:t>ț</a:t>
            </a:r>
            <a:r>
              <a:rPr lang="en-GB" dirty="0" err="1">
                <a:latin typeface="Arial Narrow" pitchFamily="34" charset="0"/>
              </a:rPr>
              <a:t>ional</a:t>
            </a:r>
            <a:r>
              <a:rPr lang="ro-RO" dirty="0">
                <a:latin typeface="Arial Narrow" pitchFamily="34" charset="0"/>
              </a:rPr>
              <a:t>ă</a:t>
            </a:r>
            <a:r>
              <a:rPr lang="en-GB" dirty="0">
                <a:latin typeface="Arial Narrow" pitchFamily="34" charset="0"/>
              </a:rPr>
              <a:t>.</a:t>
            </a:r>
          </a:p>
          <a:p>
            <a:r>
              <a:rPr lang="en-GB" dirty="0">
                <a:latin typeface="Arial Narrow" pitchFamily="34" charset="0"/>
              </a:rPr>
              <a:t>-</a:t>
            </a:r>
            <a:r>
              <a:rPr lang="en-GB" b="1" dirty="0" err="1">
                <a:latin typeface="Arial Narrow" pitchFamily="34" charset="0"/>
              </a:rPr>
              <a:t>Programul</a:t>
            </a:r>
            <a:r>
              <a:rPr lang="en-GB" b="1" dirty="0">
                <a:latin typeface="Arial Narrow" pitchFamily="34" charset="0"/>
              </a:rPr>
              <a:t> “</a:t>
            </a:r>
            <a:r>
              <a:rPr lang="en-GB" b="1" dirty="0" err="1">
                <a:latin typeface="Arial Narrow" pitchFamily="34" charset="0"/>
              </a:rPr>
              <a:t>Educa</a:t>
            </a:r>
            <a:r>
              <a:rPr lang="ro-RO" b="1" dirty="0">
                <a:latin typeface="Arial Narrow" pitchFamily="34" charset="0"/>
              </a:rPr>
              <a:t>ț</a:t>
            </a:r>
            <a:r>
              <a:rPr lang="en-GB" b="1" dirty="0" err="1">
                <a:latin typeface="Arial Narrow" pitchFamily="34" charset="0"/>
              </a:rPr>
              <a:t>ia</a:t>
            </a:r>
            <a:r>
              <a:rPr lang="en-GB" b="1" dirty="0">
                <a:latin typeface="Arial Narrow" pitchFamily="34" charset="0"/>
              </a:rPr>
              <a:t> digital</a:t>
            </a:r>
            <a:r>
              <a:rPr lang="ro-RO" b="1" dirty="0">
                <a:latin typeface="Arial Narrow" pitchFamily="34" charset="0"/>
              </a:rPr>
              <a:t>ă</a:t>
            </a:r>
            <a:r>
              <a:rPr lang="en-GB" b="1" dirty="0">
                <a:latin typeface="Arial Narrow" pitchFamily="34" charset="0"/>
              </a:rPr>
              <a:t> </a:t>
            </a:r>
            <a:r>
              <a:rPr lang="en-GB" b="1" dirty="0" err="1">
                <a:latin typeface="Arial Narrow" pitchFamily="34" charset="0"/>
              </a:rPr>
              <a:t>conteaz</a:t>
            </a:r>
            <a:r>
              <a:rPr lang="ro-RO" b="1" dirty="0">
                <a:latin typeface="Arial Narrow" pitchFamily="34" charset="0"/>
              </a:rPr>
              <a:t>ă</a:t>
            </a:r>
            <a:r>
              <a:rPr lang="en-GB" b="1" dirty="0">
                <a:latin typeface="Arial Narrow" pitchFamily="34" charset="0"/>
              </a:rPr>
              <a:t>!”, </a:t>
            </a:r>
            <a:r>
              <a:rPr lang="en-GB" dirty="0" err="1">
                <a:latin typeface="Arial Narrow" pitchFamily="34" charset="0"/>
              </a:rPr>
              <a:t>prin</a:t>
            </a:r>
            <a:r>
              <a:rPr lang="en-GB" dirty="0">
                <a:latin typeface="Arial Narrow" pitchFamily="34" charset="0"/>
              </a:rPr>
              <a:t> care au </a:t>
            </a:r>
            <a:r>
              <a:rPr lang="en-GB" dirty="0" err="1">
                <a:latin typeface="Arial Narrow" pitchFamily="34" charset="0"/>
              </a:rPr>
              <a:t>fost</a:t>
            </a:r>
            <a:r>
              <a:rPr lang="en-GB" dirty="0">
                <a:latin typeface="Arial Narrow" pitchFamily="34" charset="0"/>
              </a:rPr>
              <a:t> </a:t>
            </a:r>
            <a:r>
              <a:rPr lang="en-GB" dirty="0" err="1">
                <a:latin typeface="Arial Narrow" pitchFamily="34" charset="0"/>
              </a:rPr>
              <a:t>distribuite</a:t>
            </a:r>
            <a:r>
              <a:rPr lang="en-GB" dirty="0">
                <a:latin typeface="Arial Narrow" pitchFamily="34" charset="0"/>
              </a:rPr>
              <a:t> </a:t>
            </a:r>
            <a:r>
              <a:rPr lang="en-GB" dirty="0" err="1">
                <a:latin typeface="Arial Narrow" pitchFamily="34" charset="0"/>
              </a:rPr>
              <a:t>tablete</a:t>
            </a:r>
            <a:r>
              <a:rPr lang="en-GB" dirty="0">
                <a:latin typeface="Arial Narrow" pitchFamily="34" charset="0"/>
              </a:rPr>
              <a:t> </a:t>
            </a:r>
            <a:r>
              <a:rPr lang="en-GB" dirty="0" err="1">
                <a:latin typeface="Arial Narrow" pitchFamily="34" charset="0"/>
              </a:rPr>
              <a:t>copiilor</a:t>
            </a:r>
            <a:r>
              <a:rPr lang="en-GB" dirty="0">
                <a:latin typeface="Arial Narrow" pitchFamily="34" charset="0"/>
              </a:rPr>
              <a:t> </a:t>
            </a:r>
            <a:r>
              <a:rPr lang="en-GB" dirty="0" err="1">
                <a:latin typeface="Arial Narrow" pitchFamily="34" charset="0"/>
              </a:rPr>
              <a:t>proveniti</a:t>
            </a:r>
            <a:r>
              <a:rPr lang="en-GB" dirty="0">
                <a:latin typeface="Arial Narrow" pitchFamily="34" charset="0"/>
              </a:rPr>
              <a:t> din </a:t>
            </a:r>
            <a:r>
              <a:rPr lang="en-GB" dirty="0" err="1">
                <a:latin typeface="Arial Narrow" pitchFamily="34" charset="0"/>
              </a:rPr>
              <a:t>medii</a:t>
            </a:r>
            <a:r>
              <a:rPr lang="en-GB" dirty="0">
                <a:latin typeface="Arial Narrow" pitchFamily="34" charset="0"/>
              </a:rPr>
              <a:t> </a:t>
            </a:r>
            <a:r>
              <a:rPr lang="en-GB" dirty="0" err="1">
                <a:latin typeface="Arial Narrow" pitchFamily="34" charset="0"/>
              </a:rPr>
              <a:t>defavorizate</a:t>
            </a:r>
            <a:r>
              <a:rPr lang="en-GB" dirty="0">
                <a:latin typeface="Arial Narrow" pitchFamily="34" charset="0"/>
              </a:rPr>
              <a:t>, </a:t>
            </a:r>
            <a:r>
              <a:rPr lang="en-GB" dirty="0" err="1">
                <a:latin typeface="Arial Narrow" pitchFamily="34" charset="0"/>
              </a:rPr>
              <a:t>atat</a:t>
            </a:r>
            <a:r>
              <a:rPr lang="en-GB" dirty="0">
                <a:latin typeface="Arial Narrow" pitchFamily="34" charset="0"/>
              </a:rPr>
              <a:t> la </a:t>
            </a:r>
            <a:r>
              <a:rPr lang="en-GB" dirty="0" err="1">
                <a:latin typeface="Arial Narrow" pitchFamily="34" charset="0"/>
              </a:rPr>
              <a:t>nivel</a:t>
            </a:r>
            <a:r>
              <a:rPr lang="en-GB" dirty="0">
                <a:latin typeface="Arial Narrow" pitchFamily="34" charset="0"/>
              </a:rPr>
              <a:t> de Giurgiu, cat </a:t>
            </a:r>
            <a:r>
              <a:rPr lang="ro-RO" dirty="0" err="1">
                <a:latin typeface="Arial Narrow" pitchFamily="34" charset="0"/>
              </a:rPr>
              <a:t>ș</a:t>
            </a:r>
            <a:r>
              <a:rPr lang="en-GB" dirty="0">
                <a:latin typeface="Arial Narrow" pitchFamily="34" charset="0"/>
              </a:rPr>
              <a:t>i </a:t>
            </a:r>
            <a:r>
              <a:rPr lang="en-GB" dirty="0" err="1">
                <a:latin typeface="Arial Narrow" pitchFamily="34" charset="0"/>
              </a:rPr>
              <a:t>Oltenita</a:t>
            </a:r>
            <a:r>
              <a:rPr lang="en-GB" dirty="0">
                <a:latin typeface="Arial Narrow" pitchFamily="34" charset="0"/>
              </a:rPr>
              <a:t>, </a:t>
            </a:r>
            <a:r>
              <a:rPr lang="en-GB" dirty="0" err="1">
                <a:latin typeface="Arial Narrow" pitchFamily="34" charset="0"/>
              </a:rPr>
              <a:t>prin</a:t>
            </a:r>
            <a:r>
              <a:rPr lang="en-GB" dirty="0">
                <a:latin typeface="Arial Narrow" pitchFamily="34" charset="0"/>
              </a:rPr>
              <a:t> </a:t>
            </a:r>
            <a:r>
              <a:rPr lang="en-GB" dirty="0" err="1">
                <a:latin typeface="Arial Narrow" pitchFamily="34" charset="0"/>
              </a:rPr>
              <a:t>colaborarea</a:t>
            </a:r>
            <a:r>
              <a:rPr lang="en-GB" dirty="0">
                <a:latin typeface="Arial Narrow" pitchFamily="34" charset="0"/>
              </a:rPr>
              <a:t> cu cadre </a:t>
            </a:r>
            <a:r>
              <a:rPr lang="en-GB" dirty="0" err="1">
                <a:latin typeface="Arial Narrow" pitchFamily="34" charset="0"/>
              </a:rPr>
              <a:t>didactice</a:t>
            </a:r>
            <a:r>
              <a:rPr lang="en-GB" dirty="0">
                <a:latin typeface="Arial Narrow" pitchFamily="34" charset="0"/>
              </a:rPr>
              <a:t>.</a:t>
            </a:r>
          </a:p>
          <a:p>
            <a:r>
              <a:rPr lang="en-GB" dirty="0">
                <a:latin typeface="Arial Narrow" pitchFamily="34" charset="0"/>
              </a:rPr>
              <a:t>-</a:t>
            </a:r>
            <a:r>
              <a:rPr lang="en-GB" b="1" dirty="0" err="1">
                <a:latin typeface="Arial Narrow" pitchFamily="34" charset="0"/>
              </a:rPr>
              <a:t>Campanie</a:t>
            </a:r>
            <a:r>
              <a:rPr lang="en-GB" b="1" dirty="0">
                <a:latin typeface="Arial Narrow" pitchFamily="34" charset="0"/>
              </a:rPr>
              <a:t> “</a:t>
            </a:r>
            <a:r>
              <a:rPr lang="en-GB" b="1" dirty="0" err="1">
                <a:latin typeface="Arial Narrow" pitchFamily="34" charset="0"/>
              </a:rPr>
              <a:t>Alaturi</a:t>
            </a:r>
            <a:r>
              <a:rPr lang="en-GB" b="1" dirty="0">
                <a:latin typeface="Arial Narrow" pitchFamily="34" charset="0"/>
              </a:rPr>
              <a:t> de </a:t>
            </a:r>
            <a:r>
              <a:rPr lang="en-GB" b="1" dirty="0" err="1">
                <a:latin typeface="Arial Narrow" pitchFamily="34" charset="0"/>
              </a:rPr>
              <a:t>varstnici</a:t>
            </a:r>
            <a:r>
              <a:rPr lang="en-GB" b="1" dirty="0">
                <a:latin typeface="Arial Narrow" pitchFamily="34" charset="0"/>
              </a:rPr>
              <a:t> in </a:t>
            </a:r>
            <a:r>
              <a:rPr lang="en-GB" b="1" dirty="0" err="1">
                <a:latin typeface="Arial Narrow" pitchFamily="34" charset="0"/>
              </a:rPr>
              <a:t>contextul</a:t>
            </a:r>
            <a:r>
              <a:rPr lang="en-GB" b="1" dirty="0">
                <a:latin typeface="Arial Narrow" pitchFamily="34" charset="0"/>
              </a:rPr>
              <a:t> </a:t>
            </a:r>
            <a:r>
              <a:rPr lang="en-GB" b="1" dirty="0" err="1">
                <a:latin typeface="Arial Narrow" pitchFamily="34" charset="0"/>
              </a:rPr>
              <a:t>epidemiei</a:t>
            </a:r>
            <a:r>
              <a:rPr lang="en-GB" b="1" dirty="0">
                <a:latin typeface="Arial Narrow" pitchFamily="34" charset="0"/>
              </a:rPr>
              <a:t> COVID 19” </a:t>
            </a:r>
            <a:r>
              <a:rPr lang="en-GB" dirty="0" err="1">
                <a:latin typeface="Arial Narrow" pitchFamily="34" charset="0"/>
              </a:rPr>
              <a:t>prin</a:t>
            </a:r>
            <a:r>
              <a:rPr lang="en-GB" dirty="0">
                <a:latin typeface="Arial Narrow" pitchFamily="34" charset="0"/>
              </a:rPr>
              <a:t> care au </a:t>
            </a:r>
            <a:r>
              <a:rPr lang="en-GB" dirty="0" err="1">
                <a:latin typeface="Arial Narrow" pitchFamily="34" charset="0"/>
              </a:rPr>
              <a:t>fost</a:t>
            </a:r>
            <a:r>
              <a:rPr lang="en-GB" dirty="0">
                <a:latin typeface="Arial Narrow" pitchFamily="34" charset="0"/>
              </a:rPr>
              <a:t> </a:t>
            </a:r>
            <a:r>
              <a:rPr lang="en-GB" dirty="0" err="1">
                <a:latin typeface="Arial Narrow" pitchFamily="34" charset="0"/>
              </a:rPr>
              <a:t>identificate</a:t>
            </a:r>
            <a:r>
              <a:rPr lang="en-GB" dirty="0">
                <a:latin typeface="Arial Narrow" pitchFamily="34" charset="0"/>
              </a:rPr>
              <a:t> </a:t>
            </a:r>
            <a:r>
              <a:rPr lang="en-GB" dirty="0" err="1">
                <a:latin typeface="Arial Narrow" pitchFamily="34" charset="0"/>
              </a:rPr>
              <a:t>persoanele</a:t>
            </a:r>
            <a:r>
              <a:rPr lang="en-GB" dirty="0">
                <a:latin typeface="Arial Narrow" pitchFamily="34" charset="0"/>
              </a:rPr>
              <a:t> cu </a:t>
            </a:r>
            <a:r>
              <a:rPr lang="en-GB" dirty="0" err="1">
                <a:latin typeface="Arial Narrow" pitchFamily="34" charset="0"/>
              </a:rPr>
              <a:t>varsta</a:t>
            </a:r>
            <a:r>
              <a:rPr lang="en-GB" dirty="0">
                <a:latin typeface="Arial Narrow" pitchFamily="34" charset="0"/>
              </a:rPr>
              <a:t> </a:t>
            </a:r>
            <a:r>
              <a:rPr lang="en-GB" dirty="0" err="1">
                <a:latin typeface="Arial Narrow" pitchFamily="34" charset="0"/>
              </a:rPr>
              <a:t>peste</a:t>
            </a:r>
            <a:r>
              <a:rPr lang="en-GB" dirty="0">
                <a:latin typeface="Arial Narrow" pitchFamily="34" charset="0"/>
              </a:rPr>
              <a:t> 65 de </a:t>
            </a:r>
            <a:r>
              <a:rPr lang="en-GB" dirty="0" err="1">
                <a:latin typeface="Arial Narrow" pitchFamily="34" charset="0"/>
              </a:rPr>
              <a:t>ani</a:t>
            </a:r>
            <a:r>
              <a:rPr lang="en-GB" dirty="0">
                <a:latin typeface="Arial Narrow" pitchFamily="34" charset="0"/>
              </a:rPr>
              <a:t>, </a:t>
            </a:r>
            <a:r>
              <a:rPr lang="en-GB" dirty="0" err="1">
                <a:latin typeface="Arial Narrow" pitchFamily="34" charset="0"/>
              </a:rPr>
              <a:t>fara</a:t>
            </a:r>
            <a:r>
              <a:rPr lang="en-GB" dirty="0">
                <a:latin typeface="Arial Narrow" pitchFamily="34" charset="0"/>
              </a:rPr>
              <a:t> </a:t>
            </a:r>
            <a:r>
              <a:rPr lang="en-GB" dirty="0" err="1">
                <a:latin typeface="Arial Narrow" pitchFamily="34" charset="0"/>
              </a:rPr>
              <a:t>apartinatori</a:t>
            </a:r>
            <a:r>
              <a:rPr lang="en-GB" dirty="0">
                <a:latin typeface="Arial Narrow" pitchFamily="34" charset="0"/>
              </a:rPr>
              <a:t>, din Giurgiu </a:t>
            </a:r>
            <a:r>
              <a:rPr lang="en-GB" dirty="0" err="1">
                <a:latin typeface="Arial Narrow" pitchFamily="34" charset="0"/>
              </a:rPr>
              <a:t>si</a:t>
            </a:r>
            <a:r>
              <a:rPr lang="en-GB" dirty="0">
                <a:latin typeface="Arial Narrow" pitchFamily="34" charset="0"/>
              </a:rPr>
              <a:t> </a:t>
            </a:r>
            <a:r>
              <a:rPr lang="en-GB" dirty="0" err="1">
                <a:latin typeface="Arial Narrow" pitchFamily="34" charset="0"/>
              </a:rPr>
              <a:t>Oltenita</a:t>
            </a:r>
            <a:r>
              <a:rPr lang="en-GB" dirty="0">
                <a:latin typeface="Arial Narrow" pitchFamily="34" charset="0"/>
              </a:rPr>
              <a:t>. </a:t>
            </a:r>
            <a:r>
              <a:rPr lang="en-GB" dirty="0" err="1">
                <a:latin typeface="Arial Narrow" pitchFamily="34" charset="0"/>
              </a:rPr>
              <a:t>Acestia</a:t>
            </a:r>
            <a:r>
              <a:rPr lang="en-GB" dirty="0">
                <a:latin typeface="Arial Narrow" pitchFamily="34" charset="0"/>
              </a:rPr>
              <a:t> au </a:t>
            </a:r>
            <a:r>
              <a:rPr lang="en-GB" dirty="0" err="1">
                <a:latin typeface="Arial Narrow" pitchFamily="34" charset="0"/>
              </a:rPr>
              <a:t>primit</a:t>
            </a:r>
            <a:r>
              <a:rPr lang="en-GB" dirty="0">
                <a:latin typeface="Arial Narrow" pitchFamily="34" charset="0"/>
              </a:rPr>
              <a:t> </a:t>
            </a:r>
            <a:r>
              <a:rPr lang="en-GB" dirty="0" err="1">
                <a:latin typeface="Arial Narrow" pitchFamily="34" charset="0"/>
              </a:rPr>
              <a:t>suport</a:t>
            </a:r>
            <a:r>
              <a:rPr lang="en-GB" dirty="0">
                <a:latin typeface="Arial Narrow" pitchFamily="34" charset="0"/>
              </a:rPr>
              <a:t> moral </a:t>
            </a:r>
            <a:r>
              <a:rPr lang="en-GB" dirty="0" err="1">
                <a:latin typeface="Arial Narrow" pitchFamily="34" charset="0"/>
              </a:rPr>
              <a:t>si</a:t>
            </a:r>
            <a:r>
              <a:rPr lang="en-GB" dirty="0">
                <a:latin typeface="Arial Narrow" pitchFamily="34" charset="0"/>
              </a:rPr>
              <a:t> </a:t>
            </a:r>
            <a:r>
              <a:rPr lang="en-GB" dirty="0" err="1">
                <a:latin typeface="Arial Narrow" pitchFamily="34" charset="0"/>
              </a:rPr>
              <a:t>pachete</a:t>
            </a:r>
            <a:r>
              <a:rPr lang="en-GB" dirty="0">
                <a:latin typeface="Arial Narrow" pitchFamily="34" charset="0"/>
              </a:rPr>
              <a:t> cu </a:t>
            </a:r>
            <a:r>
              <a:rPr lang="en-GB" dirty="0" err="1">
                <a:latin typeface="Arial Narrow" pitchFamily="34" charset="0"/>
              </a:rPr>
              <a:t>alimente</a:t>
            </a:r>
            <a:r>
              <a:rPr lang="en-GB" dirty="0">
                <a:latin typeface="Arial Narrow" pitchFamily="34" charset="0"/>
              </a:rPr>
              <a:t>, </a:t>
            </a:r>
            <a:r>
              <a:rPr lang="en-GB" dirty="0" err="1">
                <a:latin typeface="Arial Narrow" pitchFamily="34" charset="0"/>
              </a:rPr>
              <a:t>avand</a:t>
            </a:r>
            <a:r>
              <a:rPr lang="en-GB" dirty="0">
                <a:latin typeface="Arial Narrow" pitchFamily="34" charset="0"/>
              </a:rPr>
              <a:t> in </a:t>
            </a:r>
            <a:r>
              <a:rPr lang="en-GB" dirty="0" err="1">
                <a:latin typeface="Arial Narrow" pitchFamily="34" charset="0"/>
              </a:rPr>
              <a:t>vedere</a:t>
            </a:r>
            <a:r>
              <a:rPr lang="en-GB" dirty="0">
                <a:latin typeface="Arial Narrow" pitchFamily="34" charset="0"/>
              </a:rPr>
              <a:t> </a:t>
            </a:r>
            <a:r>
              <a:rPr lang="en-GB" dirty="0" err="1">
                <a:latin typeface="Arial Narrow" pitchFamily="34" charset="0"/>
              </a:rPr>
              <a:t>imposibilitatea</a:t>
            </a:r>
            <a:r>
              <a:rPr lang="en-GB" dirty="0">
                <a:latin typeface="Arial Narrow" pitchFamily="34" charset="0"/>
              </a:rPr>
              <a:t> de  a </a:t>
            </a:r>
            <a:r>
              <a:rPr lang="en-GB" dirty="0" err="1">
                <a:latin typeface="Arial Narrow" pitchFamily="34" charset="0"/>
              </a:rPr>
              <a:t>iesi</a:t>
            </a:r>
            <a:r>
              <a:rPr lang="en-GB" dirty="0">
                <a:latin typeface="Arial Narrow" pitchFamily="34" charset="0"/>
              </a:rPr>
              <a:t> </a:t>
            </a:r>
            <a:r>
              <a:rPr lang="en-GB" dirty="0" err="1">
                <a:latin typeface="Arial Narrow" pitchFamily="34" charset="0"/>
              </a:rPr>
              <a:t>spre</a:t>
            </a:r>
            <a:r>
              <a:rPr lang="en-GB" dirty="0">
                <a:latin typeface="Arial Narrow" pitchFamily="34" charset="0"/>
              </a:rPr>
              <a:t> a-</a:t>
            </a:r>
            <a:r>
              <a:rPr lang="en-GB" dirty="0" err="1">
                <a:latin typeface="Arial Narrow" pitchFamily="34" charset="0"/>
              </a:rPr>
              <a:t>si</a:t>
            </a:r>
            <a:r>
              <a:rPr lang="en-GB" dirty="0">
                <a:latin typeface="Arial Narrow" pitchFamily="34" charset="0"/>
              </a:rPr>
              <a:t> </a:t>
            </a:r>
            <a:r>
              <a:rPr lang="en-GB" dirty="0" err="1">
                <a:latin typeface="Arial Narrow" pitchFamily="34" charset="0"/>
              </a:rPr>
              <a:t>procura</a:t>
            </a:r>
            <a:r>
              <a:rPr lang="en-GB" dirty="0">
                <a:latin typeface="Arial Narrow" pitchFamily="34" charset="0"/>
              </a:rPr>
              <a:t> </a:t>
            </a:r>
            <a:r>
              <a:rPr lang="en-GB" dirty="0" err="1">
                <a:latin typeface="Arial Narrow" pitchFamily="34" charset="0"/>
              </a:rPr>
              <a:t>cele</a:t>
            </a:r>
            <a:r>
              <a:rPr lang="en-GB" dirty="0">
                <a:latin typeface="Arial Narrow" pitchFamily="34" charset="0"/>
              </a:rPr>
              <a:t> </a:t>
            </a:r>
            <a:r>
              <a:rPr lang="en-GB" dirty="0" err="1">
                <a:latin typeface="Arial Narrow" pitchFamily="34" charset="0"/>
              </a:rPr>
              <a:t>necesare</a:t>
            </a:r>
            <a:r>
              <a:rPr lang="en-GB" dirty="0">
                <a:latin typeface="Arial Narrow" pitchFamily="34" charset="0"/>
              </a:rPr>
              <a:t> </a:t>
            </a:r>
            <a:r>
              <a:rPr lang="en-GB" dirty="0" err="1">
                <a:latin typeface="Arial Narrow" pitchFamily="34" charset="0"/>
              </a:rPr>
              <a:t>traiului</a:t>
            </a:r>
            <a:r>
              <a:rPr lang="en-GB" dirty="0">
                <a:latin typeface="Arial Narrow" pitchFamily="34" charset="0"/>
              </a:rPr>
              <a:t> </a:t>
            </a:r>
            <a:r>
              <a:rPr lang="en-GB" dirty="0" err="1">
                <a:latin typeface="Arial Narrow" pitchFamily="34" charset="0"/>
              </a:rPr>
              <a:t>zilnic</a:t>
            </a:r>
            <a:r>
              <a:rPr lang="en-GB" dirty="0">
                <a:latin typeface="Arial Narrow" pitchFamily="34" charset="0"/>
              </a:rPr>
              <a:t>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91000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o-RO" sz="1800" b="1" dirty="0">
                <a:latin typeface="Arial Narrow" pitchFamily="34" charset="0"/>
                <a:cs typeface="Times New Roman" pitchFamily="18" charset="0"/>
              </a:rPr>
              <a:t>Asociatia Ai vointa, Ai Putere </a:t>
            </a:r>
            <a:r>
              <a:rPr lang="ro-RO" sz="1800" dirty="0">
                <a:latin typeface="Arial Narrow" pitchFamily="34" charset="0"/>
                <a:cs typeface="Times New Roman" pitchFamily="18" charset="0"/>
              </a:rPr>
              <a:t>are o poveste de 4 ani. Aceasta s-a înființat în anul 2016, prin </a:t>
            </a:r>
            <a:r>
              <a:rPr lang="ro-RO" sz="1800" dirty="0">
                <a:solidFill>
                  <a:schemeClr val="accent3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voință</a:t>
            </a:r>
            <a:r>
              <a:rPr lang="ro-RO" sz="1800" dirty="0">
                <a:latin typeface="Arial Narrow" pitchFamily="34" charset="0"/>
                <a:cs typeface="Times New Roman" pitchFamily="18" charset="0"/>
              </a:rPr>
              <a:t>, </a:t>
            </a:r>
            <a:r>
              <a:rPr lang="ro-RO" sz="1800" dirty="0">
                <a:solidFill>
                  <a:schemeClr val="accent3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speranță</a:t>
            </a:r>
            <a:r>
              <a:rPr lang="ro-RO" sz="1800" dirty="0">
                <a:latin typeface="Arial Narrow" pitchFamily="34" charset="0"/>
                <a:cs typeface="Times New Roman" pitchFamily="18" charset="0"/>
              </a:rPr>
              <a:t>, </a:t>
            </a:r>
            <a:r>
              <a:rPr lang="ro-RO" sz="1800" dirty="0">
                <a:solidFill>
                  <a:schemeClr val="accent3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luptă</a:t>
            </a:r>
            <a:r>
              <a:rPr lang="ro-RO" sz="1800" dirty="0">
                <a:latin typeface="Arial Narrow" pitchFamily="34" charset="0"/>
                <a:cs typeface="Times New Roman" pitchFamily="18" charset="0"/>
              </a:rPr>
              <a:t> și </a:t>
            </a:r>
            <a:r>
              <a:rPr lang="ro-RO" sz="1800" dirty="0">
                <a:solidFill>
                  <a:schemeClr val="accent3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perseverență</a:t>
            </a:r>
            <a:r>
              <a:rPr lang="ro-RO" sz="1800" dirty="0">
                <a:latin typeface="Arial Narrow" pitchFamily="34" charset="0"/>
                <a:cs typeface="Times New Roman" pitchFamily="18" charset="0"/>
              </a:rPr>
              <a:t>...iar cu ajutorul oamenilor buni, al voluntarilor, donatorilor și colaboratorilor, a cunoscut </a:t>
            </a:r>
            <a:r>
              <a:rPr lang="ro-RO" sz="1800" dirty="0">
                <a:solidFill>
                  <a:schemeClr val="accent3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reușita</a:t>
            </a:r>
            <a:r>
              <a:rPr lang="ro-RO" sz="1800" dirty="0">
                <a:latin typeface="Arial Narrow" pitchFamily="34" charset="0"/>
                <a:cs typeface="Times New Roman" pitchFamily="18" charset="0"/>
              </a:rPr>
              <a:t>, </a:t>
            </a:r>
            <a:r>
              <a:rPr lang="ro-RO" sz="1800" dirty="0">
                <a:solidFill>
                  <a:schemeClr val="accent3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 împlinirea sufletească</a:t>
            </a:r>
            <a:r>
              <a:rPr lang="ro-RO" sz="1800" dirty="0">
                <a:latin typeface="Arial Narrow" pitchFamily="34" charset="0"/>
                <a:cs typeface="Times New Roman" pitchFamily="18" charset="0"/>
              </a:rPr>
              <a:t> și </a:t>
            </a:r>
            <a:r>
              <a:rPr lang="ro-RO" sz="1800" dirty="0">
                <a:solidFill>
                  <a:schemeClr val="accent3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zâmbetele</a:t>
            </a:r>
            <a:r>
              <a:rPr lang="ro-RO" sz="14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400" dirty="0">
                <a:latin typeface="Times New Roman" pitchFamily="18" charset="0"/>
                <a:cs typeface="Times New Roman" pitchFamily="18" charset="0"/>
              </a:rPr>
            </a:br>
            <a:endParaRPr lang="en-GB" sz="14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o-RO" sz="2000" dirty="0">
                <a:latin typeface="Arial Narrow" pitchFamily="34" charset="0"/>
              </a:rPr>
              <a:t>Asociatia „Ai vointa,</a:t>
            </a:r>
            <a:r>
              <a:rPr lang="en-GB" sz="2000" dirty="0">
                <a:latin typeface="Arial Narrow" pitchFamily="34" charset="0"/>
              </a:rPr>
              <a:t> </a:t>
            </a:r>
            <a:r>
              <a:rPr lang="ro-RO" sz="2000" dirty="0">
                <a:latin typeface="Arial Narrow" pitchFamily="34" charset="0"/>
              </a:rPr>
              <a:t>Ai putere „este organizaţie neguvernamentală de tip asociaţie, non-profit, apolitică, persoană juridică de drept privat. Singura Asociatie din Jud. Călărași cu cele mai multe Acreditari în Asistență socială; Economie Sociala, Consiliere, Mediere și plasare locuri de muncă. </a:t>
            </a:r>
          </a:p>
          <a:p>
            <a:r>
              <a:rPr lang="ro-RO" dirty="0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MISIUNEA</a:t>
            </a:r>
            <a:r>
              <a:rPr lang="ro-RO" dirty="0">
                <a:latin typeface="Arial Narrow" pitchFamily="34" charset="0"/>
                <a:cs typeface="Times New Roman" pitchFamily="18" charset="0"/>
              </a:rPr>
              <a:t> Asociației Ai Voință, Ai Putere este de a îmbunătăți calitatea vieții membrilor din comunități defavorizate, cu risc de marginalizare și excluziune socială.</a:t>
            </a:r>
            <a:br>
              <a:rPr lang="ro-RO" dirty="0">
                <a:latin typeface="Arial Narrow" pitchFamily="34" charset="0"/>
                <a:cs typeface="Times New Roman" pitchFamily="18" charset="0"/>
              </a:rPr>
            </a:br>
            <a:r>
              <a:rPr lang="ro-RO" dirty="0">
                <a:latin typeface="Arial Narrow" pitchFamily="34" charset="0"/>
                <a:cs typeface="Times New Roman" pitchFamily="18" charset="0"/>
              </a:rPr>
              <a:t>Totodată, are rolul de a mobiliza oamenii în implicarea de acte caritabile, pentru că luptând împreună, se nasc șanse pentru cei care au nevoie.</a:t>
            </a:r>
            <a:br>
              <a:rPr lang="ro-RO" dirty="0">
                <a:latin typeface="Arial Narrow" pitchFamily="34" charset="0"/>
                <a:cs typeface="Times New Roman" pitchFamily="18" charset="0"/>
              </a:rPr>
            </a:br>
            <a:r>
              <a:rPr lang="ro-RO" dirty="0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VIZIUNEA</a:t>
            </a:r>
            <a:r>
              <a:rPr lang="ro-RO" dirty="0">
                <a:latin typeface="Arial Narrow" pitchFamily="34" charset="0"/>
                <a:cs typeface="Times New Roman" pitchFamily="18" charset="0"/>
              </a:rPr>
              <a:t> Asociației Ai Voință, Ai Putere este o societate mai bună și o dezvoltare a potențialului uman, prin facilitarea accesului la sănătate, educație, ocupare și hrană a grupurilor vulnerabile.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27840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19200"/>
            <a:ext cx="3650950" cy="46482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514" y="1219200"/>
            <a:ext cx="3949486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0112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143000"/>
            <a:ext cx="3429000" cy="476567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143000"/>
            <a:ext cx="35814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9966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idx="1"/>
          </p:nvPr>
        </p:nvSpPr>
        <p:spPr>
          <a:xfrm>
            <a:off x="990600" y="990600"/>
            <a:ext cx="6777037" cy="4841875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en-GB" sz="2000" b="1" dirty="0">
                <a:latin typeface="Arial Narrow" pitchFamily="34" charset="0"/>
              </a:rPr>
              <a:t>-</a:t>
            </a:r>
            <a:r>
              <a:rPr lang="en-GB" sz="2000" b="1" dirty="0" err="1">
                <a:latin typeface="Arial Narrow" pitchFamily="34" charset="0"/>
              </a:rPr>
              <a:t>Campanie</a:t>
            </a:r>
            <a:r>
              <a:rPr lang="en-GB" sz="2000" b="1" dirty="0">
                <a:latin typeface="Arial Narrow" pitchFamily="34" charset="0"/>
              </a:rPr>
              <a:t> </a:t>
            </a:r>
            <a:r>
              <a:rPr lang="en-GB" sz="2000" b="1" dirty="0" err="1">
                <a:latin typeface="Arial Narrow" pitchFamily="34" charset="0"/>
              </a:rPr>
              <a:t>umanitar</a:t>
            </a:r>
            <a:r>
              <a:rPr lang="ro-RO" sz="2000" b="1" dirty="0">
                <a:latin typeface="Arial Narrow" pitchFamily="34" charset="0"/>
              </a:rPr>
              <a:t>ă</a:t>
            </a:r>
            <a:r>
              <a:rPr lang="en-GB" sz="2000" b="1" dirty="0">
                <a:latin typeface="Arial Narrow" pitchFamily="34" charset="0"/>
              </a:rPr>
              <a:t>-</a:t>
            </a:r>
            <a:r>
              <a:rPr lang="en-GB" sz="2000" b="1" dirty="0" err="1">
                <a:latin typeface="Arial Narrow" pitchFamily="34" charset="0"/>
              </a:rPr>
              <a:t>Depozitul</a:t>
            </a:r>
            <a:r>
              <a:rPr lang="en-GB" sz="2000" b="1" dirty="0">
                <a:latin typeface="Arial Narrow" pitchFamily="34" charset="0"/>
              </a:rPr>
              <a:t> de </a:t>
            </a:r>
            <a:r>
              <a:rPr lang="ro-RO" sz="2000" b="1" dirty="0">
                <a:latin typeface="Arial Narrow" pitchFamily="34" charset="0"/>
              </a:rPr>
              <a:t>Zâ</a:t>
            </a:r>
            <a:r>
              <a:rPr lang="en-GB" sz="2000" b="1" dirty="0" err="1">
                <a:latin typeface="Arial Narrow" pitchFamily="34" charset="0"/>
              </a:rPr>
              <a:t>mbete</a:t>
            </a:r>
            <a:r>
              <a:rPr lang="en-GB" sz="2000" b="1" dirty="0">
                <a:latin typeface="Arial Narrow" pitchFamily="34" charset="0"/>
              </a:rPr>
              <a:t> Pascale-</a:t>
            </a:r>
          </a:p>
          <a:p>
            <a:pPr marL="0" indent="0">
              <a:buNone/>
            </a:pPr>
            <a:r>
              <a:rPr lang="en-GB" sz="2000" dirty="0" err="1">
                <a:latin typeface="Arial Narrow" pitchFamily="34" charset="0"/>
              </a:rPr>
              <a:t>Asocia</a:t>
            </a:r>
            <a:r>
              <a:rPr lang="ro-RO" sz="2000" dirty="0">
                <a:latin typeface="Arial Narrow" pitchFamily="34" charset="0"/>
              </a:rPr>
              <a:t>ț</a:t>
            </a:r>
            <a:r>
              <a:rPr lang="en-GB" sz="2000" dirty="0" err="1">
                <a:latin typeface="Arial Narrow" pitchFamily="34" charset="0"/>
              </a:rPr>
              <a:t>ia</a:t>
            </a:r>
            <a:r>
              <a:rPr lang="en-GB" sz="2000" dirty="0">
                <a:latin typeface="Arial Narrow" pitchFamily="34" charset="0"/>
              </a:rPr>
              <a:t> a </a:t>
            </a:r>
            <a:r>
              <a:rPr lang="en-GB" sz="2000" dirty="0" err="1">
                <a:latin typeface="Arial Narrow" pitchFamily="34" charset="0"/>
              </a:rPr>
              <a:t>venit</a:t>
            </a:r>
            <a:r>
              <a:rPr lang="en-GB" sz="2000" dirty="0">
                <a:latin typeface="Arial Narrow" pitchFamily="34" charset="0"/>
              </a:rPr>
              <a:t> </a:t>
            </a:r>
            <a:r>
              <a:rPr lang="ro-RO" sz="2000" dirty="0">
                <a:latin typeface="Arial Narrow" pitchFamily="34" charset="0"/>
              </a:rPr>
              <a:t>î</a:t>
            </a:r>
            <a:r>
              <a:rPr lang="en-GB" sz="2000" dirty="0">
                <a:latin typeface="Arial Narrow" pitchFamily="34" charset="0"/>
              </a:rPr>
              <a:t>n </a:t>
            </a:r>
            <a:r>
              <a:rPr lang="en-GB" sz="2000" dirty="0" err="1">
                <a:latin typeface="Arial Narrow" pitchFamily="34" charset="0"/>
              </a:rPr>
              <a:t>sprijinul</a:t>
            </a:r>
            <a:r>
              <a:rPr lang="en-GB" sz="2000" dirty="0">
                <a:latin typeface="Arial Narrow" pitchFamily="34" charset="0"/>
              </a:rPr>
              <a:t> a 50  de </a:t>
            </a:r>
            <a:r>
              <a:rPr lang="en-GB" sz="2000" dirty="0" err="1">
                <a:latin typeface="Arial Narrow" pitchFamily="34" charset="0"/>
              </a:rPr>
              <a:t>copii</a:t>
            </a:r>
            <a:r>
              <a:rPr lang="en-GB" sz="2000" dirty="0">
                <a:latin typeface="Arial Narrow" pitchFamily="34" charset="0"/>
              </a:rPr>
              <a:t> cu  </a:t>
            </a:r>
            <a:r>
              <a:rPr lang="en-GB" sz="2000" dirty="0" err="1">
                <a:latin typeface="Arial Narrow" pitchFamily="34" charset="0"/>
              </a:rPr>
              <a:t>rezultate</a:t>
            </a:r>
            <a:r>
              <a:rPr lang="en-GB" sz="2000" dirty="0">
                <a:latin typeface="Arial Narrow" pitchFamily="34" charset="0"/>
              </a:rPr>
              <a:t> </a:t>
            </a:r>
            <a:r>
              <a:rPr lang="en-GB" sz="2000" dirty="0" err="1">
                <a:latin typeface="Arial Narrow" pitchFamily="34" charset="0"/>
              </a:rPr>
              <a:t>bune</a:t>
            </a:r>
            <a:r>
              <a:rPr lang="en-GB" sz="2000" dirty="0">
                <a:latin typeface="Arial Narrow" pitchFamily="34" charset="0"/>
              </a:rPr>
              <a:t> la </a:t>
            </a:r>
            <a:r>
              <a:rPr lang="en-GB" sz="2000" dirty="0" err="1">
                <a:latin typeface="Arial Narrow" pitchFamily="34" charset="0"/>
              </a:rPr>
              <a:t>invatatura</a:t>
            </a:r>
            <a:r>
              <a:rPr lang="en-GB" sz="2000" dirty="0">
                <a:latin typeface="Arial Narrow" pitchFamily="34" charset="0"/>
              </a:rPr>
              <a:t> d</a:t>
            </a:r>
            <a:r>
              <a:rPr lang="ro-RO" sz="2000" dirty="0">
                <a:latin typeface="Arial Narrow" pitchFamily="34" charset="0"/>
              </a:rPr>
              <a:t>ar</a:t>
            </a:r>
            <a:r>
              <a:rPr lang="en-GB" sz="2000" dirty="0">
                <a:latin typeface="Arial Narrow" pitchFamily="34" charset="0"/>
              </a:rPr>
              <a:t> cu </a:t>
            </a:r>
            <a:r>
              <a:rPr lang="en-GB" sz="2000" dirty="0" err="1">
                <a:latin typeface="Arial Narrow" pitchFamily="34" charset="0"/>
              </a:rPr>
              <a:t>probleme</a:t>
            </a:r>
            <a:r>
              <a:rPr lang="en-GB" sz="2000" dirty="0">
                <a:latin typeface="Arial Narrow" pitchFamily="34" charset="0"/>
              </a:rPr>
              <a:t> </a:t>
            </a:r>
            <a:r>
              <a:rPr lang="en-GB" sz="2000" dirty="0" err="1">
                <a:latin typeface="Arial Narrow" pitchFamily="34" charset="0"/>
              </a:rPr>
              <a:t>sociale</a:t>
            </a:r>
            <a:r>
              <a:rPr lang="en-GB" sz="2000" dirty="0">
                <a:latin typeface="Arial Narrow" pitchFamily="34" charset="0"/>
              </a:rPr>
              <a:t> </a:t>
            </a:r>
            <a:r>
              <a:rPr lang="en-GB" sz="2000" dirty="0" err="1">
                <a:latin typeface="Arial Narrow" pitchFamily="34" charset="0"/>
              </a:rPr>
              <a:t>deosebite.Acestia</a:t>
            </a:r>
            <a:r>
              <a:rPr lang="en-GB" sz="2000" dirty="0">
                <a:latin typeface="Arial Narrow" pitchFamily="34" charset="0"/>
              </a:rPr>
              <a:t> au </a:t>
            </a:r>
            <a:r>
              <a:rPr lang="en-GB" sz="2000" dirty="0" err="1">
                <a:latin typeface="Arial Narrow" pitchFamily="34" charset="0"/>
              </a:rPr>
              <a:t>primit</a:t>
            </a:r>
            <a:r>
              <a:rPr lang="en-GB" sz="2000" dirty="0">
                <a:latin typeface="Arial Narrow" pitchFamily="34" charset="0"/>
              </a:rPr>
              <a:t> </a:t>
            </a:r>
            <a:r>
              <a:rPr lang="en-GB" sz="2000" dirty="0" err="1">
                <a:latin typeface="Arial Narrow" pitchFamily="34" charset="0"/>
              </a:rPr>
              <a:t>cate</a:t>
            </a:r>
            <a:r>
              <a:rPr lang="en-GB" sz="2000" dirty="0">
                <a:latin typeface="Arial Narrow" pitchFamily="34" charset="0"/>
              </a:rPr>
              <a:t> un </a:t>
            </a:r>
            <a:r>
              <a:rPr lang="en-GB" sz="2000" dirty="0" err="1">
                <a:latin typeface="Arial Narrow" pitchFamily="34" charset="0"/>
              </a:rPr>
              <a:t>pachet</a:t>
            </a:r>
            <a:r>
              <a:rPr lang="en-GB" sz="2000" dirty="0">
                <a:latin typeface="Arial Narrow" pitchFamily="34" charset="0"/>
              </a:rPr>
              <a:t> cu </a:t>
            </a:r>
            <a:r>
              <a:rPr lang="en-GB" sz="2000" dirty="0" err="1">
                <a:latin typeface="Arial Narrow" pitchFamily="34" charset="0"/>
              </a:rPr>
              <a:t>alimente</a:t>
            </a:r>
            <a:r>
              <a:rPr lang="en-GB" sz="2000" dirty="0">
                <a:latin typeface="Arial Narrow" pitchFamily="34" charset="0"/>
              </a:rPr>
              <a:t> </a:t>
            </a:r>
            <a:r>
              <a:rPr lang="ro-RO" sz="2000" dirty="0" err="1">
                <a:latin typeface="Arial Narrow" pitchFamily="34" charset="0"/>
              </a:rPr>
              <a:t>ș</a:t>
            </a:r>
            <a:r>
              <a:rPr lang="en-GB" sz="2000" dirty="0">
                <a:latin typeface="Arial Narrow" pitchFamily="34" charset="0"/>
              </a:rPr>
              <a:t>i </a:t>
            </a:r>
            <a:r>
              <a:rPr lang="en-GB" sz="2000" dirty="0" err="1">
                <a:latin typeface="Arial Narrow" pitchFamily="34" charset="0"/>
              </a:rPr>
              <a:t>dulciuri</a:t>
            </a:r>
            <a:endParaRPr lang="ro-RO" sz="2000" dirty="0">
              <a:latin typeface="Arial Narrow" pitchFamily="34" charset="0"/>
            </a:endParaRPr>
          </a:p>
          <a:p>
            <a:pPr marL="0" indent="0">
              <a:buNone/>
            </a:pPr>
            <a:endParaRPr lang="en-GB" sz="2000" dirty="0">
              <a:latin typeface="Arial Narrow" pitchFamily="34" charset="0"/>
            </a:endParaRPr>
          </a:p>
          <a:p>
            <a:pPr marL="0" indent="0">
              <a:buNone/>
            </a:pPr>
            <a:r>
              <a:rPr lang="en-GB" sz="2000" b="1" dirty="0">
                <a:latin typeface="Arial Narrow" pitchFamily="34" charset="0"/>
              </a:rPr>
              <a:t>-Campanie-1 </a:t>
            </a:r>
            <a:r>
              <a:rPr lang="en-GB" sz="2000" b="1" dirty="0" err="1">
                <a:latin typeface="Arial Narrow" pitchFamily="34" charset="0"/>
              </a:rPr>
              <a:t>iunie</a:t>
            </a:r>
            <a:r>
              <a:rPr lang="en-GB" sz="2000" b="1" dirty="0">
                <a:latin typeface="Arial Narrow" pitchFamily="34" charset="0"/>
              </a:rPr>
              <a:t>- </a:t>
            </a:r>
            <a:r>
              <a:rPr lang="en-GB" sz="2000" dirty="0" err="1">
                <a:latin typeface="Arial Narrow" pitchFamily="34" charset="0"/>
              </a:rPr>
              <a:t>Distibuire</a:t>
            </a:r>
            <a:r>
              <a:rPr lang="en-GB" sz="2000" dirty="0">
                <a:latin typeface="Arial Narrow" pitchFamily="34" charset="0"/>
              </a:rPr>
              <a:t> </a:t>
            </a:r>
            <a:r>
              <a:rPr lang="en-GB" sz="2000" dirty="0" err="1">
                <a:latin typeface="Arial Narrow" pitchFamily="34" charset="0"/>
              </a:rPr>
              <a:t>pachete</a:t>
            </a:r>
            <a:r>
              <a:rPr lang="en-GB" sz="2000" dirty="0">
                <a:latin typeface="Arial Narrow" pitchFamily="34" charset="0"/>
              </a:rPr>
              <a:t> cu </a:t>
            </a:r>
            <a:r>
              <a:rPr lang="en-GB" sz="2000" dirty="0" err="1">
                <a:latin typeface="Arial Narrow" pitchFamily="34" charset="0"/>
              </a:rPr>
              <a:t>alimente</a:t>
            </a:r>
            <a:r>
              <a:rPr lang="en-GB" sz="2000" dirty="0">
                <a:latin typeface="Arial Narrow" pitchFamily="34" charset="0"/>
              </a:rPr>
              <a:t> </a:t>
            </a:r>
            <a:r>
              <a:rPr lang="ro-RO" sz="2000" dirty="0" err="1">
                <a:latin typeface="Arial Narrow" pitchFamily="34" charset="0"/>
              </a:rPr>
              <a:t>ș</a:t>
            </a:r>
            <a:r>
              <a:rPr lang="en-GB" sz="2000" dirty="0">
                <a:latin typeface="Arial Narrow" pitchFamily="34" charset="0"/>
              </a:rPr>
              <a:t>i </a:t>
            </a:r>
            <a:r>
              <a:rPr lang="en-GB" sz="2000" dirty="0" err="1">
                <a:latin typeface="Arial Narrow" pitchFamily="34" charset="0"/>
              </a:rPr>
              <a:t>juc</a:t>
            </a:r>
            <a:r>
              <a:rPr lang="ro-RO" sz="2000" dirty="0">
                <a:latin typeface="Arial Narrow" pitchFamily="34" charset="0"/>
              </a:rPr>
              <a:t>ă</a:t>
            </a:r>
            <a:r>
              <a:rPr lang="en-GB" sz="2000" dirty="0" err="1">
                <a:latin typeface="Arial Narrow" pitchFamily="34" charset="0"/>
              </a:rPr>
              <a:t>rii</a:t>
            </a:r>
            <a:r>
              <a:rPr lang="en-GB" sz="2000" dirty="0">
                <a:latin typeface="Arial Narrow" pitchFamily="34" charset="0"/>
              </a:rPr>
              <a:t> </a:t>
            </a:r>
            <a:r>
              <a:rPr lang="en-GB" sz="2000" dirty="0" err="1">
                <a:latin typeface="Arial Narrow" pitchFamily="34" charset="0"/>
              </a:rPr>
              <a:t>pentru</a:t>
            </a:r>
            <a:r>
              <a:rPr lang="en-GB" sz="2000" dirty="0">
                <a:latin typeface="Arial Narrow" pitchFamily="34" charset="0"/>
              </a:rPr>
              <a:t> </a:t>
            </a:r>
            <a:r>
              <a:rPr lang="en-GB" sz="2000" dirty="0" err="1">
                <a:latin typeface="Arial Narrow" pitchFamily="34" charset="0"/>
              </a:rPr>
              <a:t>beneficiarii</a:t>
            </a:r>
            <a:r>
              <a:rPr lang="en-GB" sz="2000" dirty="0">
                <a:latin typeface="Arial Narrow" pitchFamily="34" charset="0"/>
              </a:rPr>
              <a:t> </a:t>
            </a:r>
            <a:r>
              <a:rPr lang="en-GB" sz="2000" dirty="0" err="1">
                <a:latin typeface="Arial Narrow" pitchFamily="34" charset="0"/>
              </a:rPr>
              <a:t>asocia</a:t>
            </a:r>
            <a:r>
              <a:rPr lang="ro-RO" sz="2000" dirty="0">
                <a:latin typeface="Arial Narrow" pitchFamily="34" charset="0"/>
              </a:rPr>
              <a:t>ț</a:t>
            </a:r>
            <a:r>
              <a:rPr lang="en-GB" sz="2000" dirty="0" err="1">
                <a:latin typeface="Arial Narrow" pitchFamily="34" charset="0"/>
              </a:rPr>
              <a:t>iei</a:t>
            </a:r>
            <a:endParaRPr lang="ro-RO" sz="2000" dirty="0">
              <a:latin typeface="Arial Narrow" pitchFamily="34" charset="0"/>
            </a:endParaRPr>
          </a:p>
          <a:p>
            <a:pPr marL="0" indent="0">
              <a:buNone/>
            </a:pPr>
            <a:endParaRPr lang="en-GB" sz="2000" dirty="0">
              <a:latin typeface="Arial Narrow" pitchFamily="34" charset="0"/>
            </a:endParaRPr>
          </a:p>
          <a:p>
            <a:pPr marL="0" indent="0">
              <a:buNone/>
            </a:pPr>
            <a:r>
              <a:rPr lang="en-GB" sz="2000" b="1" dirty="0">
                <a:latin typeface="Arial Narrow" pitchFamily="34" charset="0"/>
              </a:rPr>
              <a:t>-</a:t>
            </a:r>
            <a:r>
              <a:rPr lang="en-GB" sz="2000" b="1" dirty="0" err="1">
                <a:latin typeface="Arial Narrow" pitchFamily="34" charset="0"/>
              </a:rPr>
              <a:t>Actiune</a:t>
            </a:r>
            <a:r>
              <a:rPr lang="en-GB" sz="2000" b="1" dirty="0">
                <a:latin typeface="Arial Narrow" pitchFamily="34" charset="0"/>
              </a:rPr>
              <a:t> </a:t>
            </a:r>
            <a:r>
              <a:rPr lang="ro-RO" sz="2000" b="1" dirty="0">
                <a:latin typeface="Arial Narrow" pitchFamily="34" charset="0"/>
              </a:rPr>
              <a:t>î</a:t>
            </a:r>
            <a:r>
              <a:rPr lang="en-GB" sz="2000" b="1" dirty="0">
                <a:latin typeface="Arial Narrow" pitchFamily="34" charset="0"/>
              </a:rPr>
              <a:t>n </a:t>
            </a:r>
            <a:r>
              <a:rPr lang="en-GB" sz="2000" b="1" dirty="0" err="1">
                <a:latin typeface="Arial Narrow" pitchFamily="34" charset="0"/>
              </a:rPr>
              <a:t>teren</a:t>
            </a:r>
            <a:r>
              <a:rPr lang="en-GB" sz="2000" b="1" dirty="0">
                <a:latin typeface="Arial Narrow" pitchFamily="34" charset="0"/>
              </a:rPr>
              <a:t> </a:t>
            </a:r>
            <a:r>
              <a:rPr lang="en-GB" sz="2000" dirty="0">
                <a:latin typeface="Arial Narrow" pitchFamily="34" charset="0"/>
              </a:rPr>
              <a:t>– </a:t>
            </a:r>
            <a:r>
              <a:rPr lang="en-GB" sz="2000" dirty="0" err="1">
                <a:latin typeface="Arial Narrow" pitchFamily="34" charset="0"/>
              </a:rPr>
              <a:t>Distribuire</a:t>
            </a:r>
            <a:r>
              <a:rPr lang="en-GB" sz="2000" dirty="0">
                <a:latin typeface="Arial Narrow" pitchFamily="34" charset="0"/>
              </a:rPr>
              <a:t> legume –</a:t>
            </a:r>
            <a:r>
              <a:rPr lang="ro-RO" sz="2000" dirty="0">
                <a:latin typeface="Arial Narrow" pitchFamily="34" charset="0"/>
              </a:rPr>
              <a:t>roșii ș</a:t>
            </a:r>
            <a:r>
              <a:rPr lang="en-GB" sz="2000" dirty="0">
                <a:latin typeface="Arial Narrow" pitchFamily="34" charset="0"/>
              </a:rPr>
              <a:t>i </a:t>
            </a:r>
            <a:r>
              <a:rPr lang="en-GB" sz="2000" dirty="0" err="1">
                <a:latin typeface="Arial Narrow" pitchFamily="34" charset="0"/>
              </a:rPr>
              <a:t>varz</a:t>
            </a:r>
            <a:r>
              <a:rPr lang="ro-RO" sz="2000" dirty="0">
                <a:latin typeface="Arial Narrow" pitchFamily="34" charset="0"/>
              </a:rPr>
              <a:t>ă</a:t>
            </a:r>
            <a:r>
              <a:rPr lang="en-GB" sz="2000" dirty="0">
                <a:latin typeface="Arial Narrow" pitchFamily="34" charset="0"/>
              </a:rPr>
              <a:t>, </a:t>
            </a:r>
            <a:r>
              <a:rPr lang="en-GB" sz="2000" dirty="0" err="1">
                <a:latin typeface="Arial Narrow" pitchFamily="34" charset="0"/>
              </a:rPr>
              <a:t>pentru</a:t>
            </a:r>
            <a:r>
              <a:rPr lang="en-GB" sz="2000" dirty="0">
                <a:latin typeface="Arial Narrow" pitchFamily="34" charset="0"/>
              </a:rPr>
              <a:t> </a:t>
            </a:r>
            <a:r>
              <a:rPr lang="en-GB" sz="2000" dirty="0" err="1">
                <a:latin typeface="Arial Narrow" pitchFamily="34" charset="0"/>
              </a:rPr>
              <a:t>beneficiarii</a:t>
            </a:r>
            <a:r>
              <a:rPr lang="en-GB" sz="2000" dirty="0">
                <a:latin typeface="Arial Narrow" pitchFamily="34" charset="0"/>
              </a:rPr>
              <a:t> </a:t>
            </a:r>
            <a:r>
              <a:rPr lang="en-GB" sz="2000" dirty="0" err="1">
                <a:latin typeface="Arial Narrow" pitchFamily="34" charset="0"/>
              </a:rPr>
              <a:t>asocia</a:t>
            </a:r>
            <a:r>
              <a:rPr lang="ro-RO" sz="2000" dirty="0">
                <a:latin typeface="Arial Narrow" pitchFamily="34" charset="0"/>
              </a:rPr>
              <a:t>ț</a:t>
            </a:r>
            <a:r>
              <a:rPr lang="en-GB" sz="2000" dirty="0" err="1">
                <a:latin typeface="Arial Narrow" pitchFamily="34" charset="0"/>
              </a:rPr>
              <a:t>iei</a:t>
            </a:r>
            <a:r>
              <a:rPr lang="en-GB" sz="2000" dirty="0">
                <a:latin typeface="Arial Narrow" pitchFamily="34" charset="0"/>
              </a:rPr>
              <a:t>,</a:t>
            </a:r>
            <a:r>
              <a:rPr lang="ro-RO" sz="2000" dirty="0">
                <a:latin typeface="Arial Narrow" pitchFamily="34" charset="0"/>
              </a:rPr>
              <a:t> </a:t>
            </a:r>
            <a:r>
              <a:rPr lang="en-GB" sz="2000" dirty="0">
                <a:latin typeface="Arial Narrow" pitchFamily="34" charset="0"/>
              </a:rPr>
              <a:t>Cantina Social</a:t>
            </a:r>
            <a:r>
              <a:rPr lang="ro-RO" sz="2000" dirty="0">
                <a:latin typeface="Arial Narrow" pitchFamily="34" charset="0"/>
              </a:rPr>
              <a:t>ă</a:t>
            </a:r>
            <a:r>
              <a:rPr lang="en-GB" sz="2000" dirty="0">
                <a:latin typeface="Arial Narrow" pitchFamily="34" charset="0"/>
              </a:rPr>
              <a:t> a </a:t>
            </a:r>
            <a:r>
              <a:rPr lang="en-GB" sz="2000" dirty="0" err="1">
                <a:latin typeface="Arial Narrow" pitchFamily="34" charset="0"/>
              </a:rPr>
              <a:t>Direc</a:t>
            </a:r>
            <a:r>
              <a:rPr lang="ro-RO" sz="2000" dirty="0">
                <a:latin typeface="Arial Narrow" pitchFamily="34" charset="0"/>
              </a:rPr>
              <a:t>ț</a:t>
            </a:r>
            <a:r>
              <a:rPr lang="en-GB" sz="2000" dirty="0" err="1">
                <a:latin typeface="Arial Narrow" pitchFamily="34" charset="0"/>
              </a:rPr>
              <a:t>iei</a:t>
            </a:r>
            <a:r>
              <a:rPr lang="en-GB" sz="2000" dirty="0">
                <a:latin typeface="Arial Narrow" pitchFamily="34" charset="0"/>
              </a:rPr>
              <a:t> de </a:t>
            </a:r>
            <a:r>
              <a:rPr lang="en-GB" sz="2000" dirty="0" err="1">
                <a:latin typeface="Arial Narrow" pitchFamily="34" charset="0"/>
              </a:rPr>
              <a:t>Asisten</a:t>
            </a:r>
            <a:r>
              <a:rPr lang="ro-RO" sz="2000" dirty="0">
                <a:latin typeface="Arial Narrow" pitchFamily="34" charset="0"/>
              </a:rPr>
              <a:t>ță</a:t>
            </a:r>
            <a:r>
              <a:rPr lang="en-GB" sz="2000" dirty="0">
                <a:latin typeface="Arial Narrow" pitchFamily="34" charset="0"/>
              </a:rPr>
              <a:t> Social</a:t>
            </a:r>
            <a:r>
              <a:rPr lang="ro-RO" sz="2000" dirty="0">
                <a:latin typeface="Arial Narrow" pitchFamily="34" charset="0"/>
              </a:rPr>
              <a:t>ă</a:t>
            </a:r>
            <a:r>
              <a:rPr lang="en-GB" sz="2000" dirty="0">
                <a:latin typeface="Arial Narrow" pitchFamily="34" charset="0"/>
              </a:rPr>
              <a:t> Giurgiu </a:t>
            </a:r>
            <a:r>
              <a:rPr lang="ro-RO" sz="2000" dirty="0" err="1">
                <a:latin typeface="Arial Narrow" pitchFamily="34" charset="0"/>
              </a:rPr>
              <a:t>ș</a:t>
            </a:r>
            <a:r>
              <a:rPr lang="en-GB" sz="2000" dirty="0">
                <a:latin typeface="Arial Narrow" pitchFamily="34" charset="0"/>
              </a:rPr>
              <a:t>i </a:t>
            </a:r>
            <a:r>
              <a:rPr lang="en-GB" sz="2000" dirty="0" err="1">
                <a:latin typeface="Arial Narrow" pitchFamily="34" charset="0"/>
              </a:rPr>
              <a:t>Caminul</a:t>
            </a:r>
            <a:r>
              <a:rPr lang="en-GB" sz="2000" dirty="0">
                <a:latin typeface="Arial Narrow" pitchFamily="34" charset="0"/>
              </a:rPr>
              <a:t> </a:t>
            </a:r>
            <a:r>
              <a:rPr lang="en-GB" sz="2000" dirty="0" err="1">
                <a:latin typeface="Arial Narrow" pitchFamily="34" charset="0"/>
              </a:rPr>
              <a:t>pentru</a:t>
            </a:r>
            <a:r>
              <a:rPr lang="en-GB" sz="2000" dirty="0">
                <a:latin typeface="Arial Narrow" pitchFamily="34" charset="0"/>
              </a:rPr>
              <a:t> </a:t>
            </a:r>
            <a:r>
              <a:rPr lang="en-GB" sz="2000" dirty="0" err="1">
                <a:latin typeface="Arial Narrow" pitchFamily="34" charset="0"/>
              </a:rPr>
              <a:t>Persoane</a:t>
            </a:r>
            <a:r>
              <a:rPr lang="en-GB" sz="2000" dirty="0">
                <a:latin typeface="Arial Narrow" pitchFamily="34" charset="0"/>
              </a:rPr>
              <a:t> V</a:t>
            </a:r>
            <a:r>
              <a:rPr lang="ro-RO" sz="2000" dirty="0">
                <a:latin typeface="Arial Narrow" pitchFamily="34" charset="0"/>
              </a:rPr>
              <a:t>â</a:t>
            </a:r>
            <a:r>
              <a:rPr lang="en-GB" sz="2000" dirty="0" err="1">
                <a:latin typeface="Arial Narrow" pitchFamily="34" charset="0"/>
              </a:rPr>
              <a:t>rstnice</a:t>
            </a:r>
            <a:r>
              <a:rPr lang="en-GB" sz="2000" dirty="0">
                <a:latin typeface="Arial Narrow" pitchFamily="34" charset="0"/>
              </a:rPr>
              <a:t> </a:t>
            </a:r>
            <a:r>
              <a:rPr lang="en-GB" sz="2000" dirty="0" err="1">
                <a:latin typeface="Arial Narrow" pitchFamily="34" charset="0"/>
              </a:rPr>
              <a:t>Olteni</a:t>
            </a:r>
            <a:r>
              <a:rPr lang="ro-RO" sz="2000" dirty="0">
                <a:latin typeface="Arial Narrow" pitchFamily="34" charset="0"/>
              </a:rPr>
              <a:t>ț</a:t>
            </a:r>
            <a:r>
              <a:rPr lang="en-GB" sz="2000" dirty="0">
                <a:latin typeface="Arial Narrow" pitchFamily="34" charset="0"/>
              </a:rPr>
              <a:t>a</a:t>
            </a:r>
            <a:endParaRPr lang="ro-RO" sz="2000" dirty="0">
              <a:latin typeface="Arial Narrow" pitchFamily="34" charset="0"/>
            </a:endParaRPr>
          </a:p>
          <a:p>
            <a:pPr marL="0" indent="0">
              <a:buNone/>
            </a:pPr>
            <a:endParaRPr lang="en-GB" sz="2000" dirty="0">
              <a:latin typeface="Arial Narrow" pitchFamily="34" charset="0"/>
            </a:endParaRPr>
          </a:p>
          <a:p>
            <a:pPr marL="0" indent="0">
              <a:buNone/>
            </a:pPr>
            <a:r>
              <a:rPr lang="en-GB" sz="2000" b="1" dirty="0">
                <a:latin typeface="Arial Narrow" pitchFamily="34" charset="0"/>
              </a:rPr>
              <a:t>-I</a:t>
            </a:r>
            <a:r>
              <a:rPr lang="ro-RO" sz="2000" b="1" dirty="0">
                <a:latin typeface="Arial Narrow" pitchFamily="34" charset="0"/>
              </a:rPr>
              <a:t>n</a:t>
            </a:r>
            <a:r>
              <a:rPr lang="en-GB" sz="2000" b="1" dirty="0" err="1">
                <a:latin typeface="Arial Narrow" pitchFamily="34" charset="0"/>
              </a:rPr>
              <a:t>fiin</a:t>
            </a:r>
            <a:r>
              <a:rPr lang="ro-RO" sz="2000" b="1" dirty="0">
                <a:latin typeface="Arial Narrow" pitchFamily="34" charset="0"/>
              </a:rPr>
              <a:t>ț</a:t>
            </a:r>
            <a:r>
              <a:rPr lang="en-GB" sz="2000" b="1" dirty="0">
                <a:latin typeface="Arial Narrow" pitchFamily="34" charset="0"/>
              </a:rPr>
              <a:t>are Cabinet de </a:t>
            </a:r>
            <a:r>
              <a:rPr lang="en-GB" sz="2000" b="1" dirty="0" err="1">
                <a:latin typeface="Arial Narrow" pitchFamily="34" charset="0"/>
              </a:rPr>
              <a:t>Kinetoterapie</a:t>
            </a:r>
            <a:r>
              <a:rPr lang="en-GB" sz="2000" b="1" dirty="0">
                <a:latin typeface="Arial Narrow" pitchFamily="34" charset="0"/>
              </a:rPr>
              <a:t> </a:t>
            </a:r>
            <a:r>
              <a:rPr lang="ro-RO" sz="2000" dirty="0">
                <a:latin typeface="Arial Narrow" pitchFamily="34" charset="0"/>
              </a:rPr>
              <a:t>î</a:t>
            </a:r>
            <a:r>
              <a:rPr lang="en-GB" sz="2000" dirty="0">
                <a:latin typeface="Arial Narrow" pitchFamily="34" charset="0"/>
              </a:rPr>
              <a:t>n </a:t>
            </a:r>
            <a:r>
              <a:rPr lang="en-GB" sz="2000" dirty="0" err="1">
                <a:latin typeface="Arial Narrow" pitchFamily="34" charset="0"/>
              </a:rPr>
              <a:t>cadrul</a:t>
            </a:r>
            <a:r>
              <a:rPr lang="en-GB" sz="2000" dirty="0">
                <a:latin typeface="Arial Narrow" pitchFamily="34" charset="0"/>
              </a:rPr>
              <a:t> </a:t>
            </a:r>
            <a:r>
              <a:rPr lang="en-GB" sz="2000" dirty="0" err="1">
                <a:latin typeface="Arial Narrow" pitchFamily="34" charset="0"/>
              </a:rPr>
              <a:t>asocia</a:t>
            </a:r>
            <a:r>
              <a:rPr lang="ro-RO" sz="2000" dirty="0">
                <a:latin typeface="Arial Narrow" pitchFamily="34" charset="0"/>
              </a:rPr>
              <a:t>ț</a:t>
            </a:r>
            <a:r>
              <a:rPr lang="en-GB" sz="2000" dirty="0" err="1">
                <a:latin typeface="Arial Narrow" pitchFamily="34" charset="0"/>
              </a:rPr>
              <a:t>iei</a:t>
            </a:r>
            <a:endParaRPr lang="en-GB" sz="2000" dirty="0">
              <a:latin typeface="Arial Narrow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57275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1371600"/>
            <a:ext cx="6777317" cy="44610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o-RO" sz="2000" b="1" dirty="0">
                <a:latin typeface="Arial Narrow" pitchFamily="34" charset="0"/>
              </a:rPr>
              <a:t>-Î</a:t>
            </a:r>
            <a:r>
              <a:rPr lang="en-GB" sz="2000" b="1" dirty="0" err="1">
                <a:latin typeface="Arial Narrow" pitchFamily="34" charset="0"/>
              </a:rPr>
              <a:t>nfiin</a:t>
            </a:r>
            <a:r>
              <a:rPr lang="ro-RO" sz="2000" b="1" dirty="0">
                <a:latin typeface="Arial Narrow" pitchFamily="34" charset="0"/>
              </a:rPr>
              <a:t>ț</a:t>
            </a:r>
            <a:r>
              <a:rPr lang="en-GB" sz="2000" b="1" dirty="0">
                <a:latin typeface="Arial Narrow" pitchFamily="34" charset="0"/>
              </a:rPr>
              <a:t>are </a:t>
            </a:r>
            <a:r>
              <a:rPr lang="en-GB" sz="2000" b="1" dirty="0" err="1">
                <a:latin typeface="Arial Narrow" pitchFamily="34" charset="0"/>
              </a:rPr>
              <a:t>Magazin</a:t>
            </a:r>
            <a:r>
              <a:rPr lang="en-GB" sz="2000" b="1" dirty="0">
                <a:latin typeface="Arial Narrow" pitchFamily="34" charset="0"/>
              </a:rPr>
              <a:t> Social-</a:t>
            </a:r>
            <a:endParaRPr lang="ro-RO" sz="2000" b="1" dirty="0">
              <a:latin typeface="Arial Narrow" pitchFamily="34" charset="0"/>
            </a:endParaRPr>
          </a:p>
          <a:p>
            <a:pPr marL="0" indent="0">
              <a:buNone/>
            </a:pPr>
            <a:r>
              <a:rPr lang="ro-RO" sz="2000" dirty="0">
                <a:latin typeface="Arial Narrow" pitchFamily="34" charset="0"/>
              </a:rPr>
              <a:t>Conceptul de magazin social a fost implementat din dorinta de a fi alături de oamenii ce nu se încadreaza neaparat în categoria de persoane defavorizate, însă au venituri scăzute – prin posibilitatea de a deveni clienți ai magazinului social și de a-si asigura toate cele necesare unui trai decent, la prețuri mult reduse față de celelalte magazine. Totodată, vom putea reuși să dobândim resursele necesare financiare pentru a putea sprijini cazuri sociale si medicale în regim de urgență.</a:t>
            </a:r>
          </a:p>
          <a:p>
            <a:pPr marL="0" indent="0">
              <a:buNone/>
            </a:pPr>
            <a:endParaRPr lang="en-GB" sz="1400" dirty="0">
              <a:latin typeface="Arial Narrow" pitchFamily="34" charset="0"/>
            </a:endParaRPr>
          </a:p>
          <a:p>
            <a:pPr marL="0" indent="0">
              <a:buNone/>
            </a:pPr>
            <a:r>
              <a:rPr lang="vi-VN" sz="1200" dirty="0"/>
              <a:t>1.Donatori/sponsori(firme, persoane fizice) 2.Colectarea produselor la sediul asociației 3.Triere,</a:t>
            </a:r>
            <a:r>
              <a:rPr lang="ro-RO" sz="1200" dirty="0"/>
              <a:t> </a:t>
            </a:r>
            <a:r>
              <a:rPr lang="vi-VN" sz="1200" dirty="0"/>
              <a:t>igienizare și expunere în magazinul social 4.Vânzarea la prețuri foarte mici, simbolice 5.Șansă la un</a:t>
            </a:r>
            <a:r>
              <a:rPr lang="ro-RO" sz="1200" dirty="0"/>
              <a:t> </a:t>
            </a:r>
            <a:r>
              <a:rPr lang="vi-VN" sz="1200" dirty="0"/>
              <a:t>nivel de trai decent pentru potențialii clienți cu venituri mici 6.Reinvestiția veniturilor obținute</a:t>
            </a:r>
            <a:r>
              <a:rPr lang="ro-RO" sz="1200" dirty="0"/>
              <a:t> </a:t>
            </a:r>
            <a:r>
              <a:rPr lang="vi-VN" sz="1200" dirty="0"/>
              <a:t>pentru susținerea cazurilor sociale urgente.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56243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1" y="990600"/>
            <a:ext cx="3733800" cy="491807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990600"/>
            <a:ext cx="3712438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8678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143000"/>
            <a:ext cx="3175232" cy="4918075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1143000"/>
            <a:ext cx="2286000" cy="2438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3581400"/>
            <a:ext cx="2286000" cy="243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6354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1" y="1752600"/>
            <a:ext cx="3657600" cy="327977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752600"/>
            <a:ext cx="34290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9586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685800"/>
            <a:ext cx="6777037" cy="326301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894" y="3793068"/>
            <a:ext cx="2792506" cy="25721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988" y="3793068"/>
            <a:ext cx="3984812" cy="2572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4057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idx="1"/>
          </p:nvPr>
        </p:nvSpPr>
        <p:spPr>
          <a:xfrm>
            <a:off x="1042988" y="762000"/>
            <a:ext cx="6777037" cy="5070475"/>
          </a:xfrm>
        </p:spPr>
        <p:txBody>
          <a:bodyPr>
            <a:normAutofit fontScale="77500" lnSpcReduction="20000"/>
          </a:bodyPr>
          <a:lstStyle/>
          <a:p>
            <a:r>
              <a:rPr lang="ro-RO" dirty="0">
                <a:latin typeface="Arial Narrow" pitchFamily="34" charset="0"/>
              </a:rPr>
              <a:t>-</a:t>
            </a:r>
            <a:r>
              <a:rPr lang="en-GB" b="1" dirty="0">
                <a:latin typeface="Arial Narrow" pitchFamily="34" charset="0"/>
              </a:rPr>
              <a:t>Campania </a:t>
            </a:r>
            <a:r>
              <a:rPr lang="en-GB" b="1" dirty="0" err="1">
                <a:latin typeface="Arial Narrow" pitchFamily="34" charset="0"/>
              </a:rPr>
              <a:t>Doneaz</a:t>
            </a:r>
            <a:r>
              <a:rPr lang="ro-RO" b="1" dirty="0">
                <a:latin typeface="Arial Narrow" pitchFamily="34" charset="0"/>
              </a:rPr>
              <a:t>ă</a:t>
            </a:r>
            <a:r>
              <a:rPr lang="en-GB" b="1" dirty="0">
                <a:latin typeface="Arial Narrow" pitchFamily="34" charset="0"/>
              </a:rPr>
              <a:t> un </a:t>
            </a:r>
            <a:r>
              <a:rPr lang="en-GB" b="1" dirty="0" err="1">
                <a:latin typeface="Arial Narrow" pitchFamily="34" charset="0"/>
              </a:rPr>
              <a:t>ghiozd</a:t>
            </a:r>
            <a:r>
              <a:rPr lang="ro-RO" b="1" dirty="0">
                <a:latin typeface="Arial Narrow" pitchFamily="34" charset="0"/>
              </a:rPr>
              <a:t>ă</a:t>
            </a:r>
            <a:r>
              <a:rPr lang="en-GB" b="1" dirty="0" err="1">
                <a:latin typeface="Arial Narrow" pitchFamily="34" charset="0"/>
              </a:rPr>
              <a:t>nel</a:t>
            </a:r>
            <a:r>
              <a:rPr lang="en-GB" dirty="0">
                <a:latin typeface="Arial Narrow" pitchFamily="34" charset="0"/>
              </a:rPr>
              <a:t>, cu </a:t>
            </a:r>
            <a:r>
              <a:rPr lang="en-GB" dirty="0" err="1">
                <a:latin typeface="Arial Narrow" pitchFamily="34" charset="0"/>
              </a:rPr>
              <a:t>scopul</a:t>
            </a:r>
            <a:r>
              <a:rPr lang="en-GB" dirty="0">
                <a:latin typeface="Arial Narrow" pitchFamily="34" charset="0"/>
              </a:rPr>
              <a:t> de a </a:t>
            </a:r>
            <a:r>
              <a:rPr lang="en-GB" dirty="0" err="1">
                <a:latin typeface="Arial Narrow" pitchFamily="34" charset="0"/>
              </a:rPr>
              <a:t>sprijini</a:t>
            </a:r>
            <a:r>
              <a:rPr lang="en-GB" dirty="0">
                <a:latin typeface="Arial Narrow" pitchFamily="34" charset="0"/>
              </a:rPr>
              <a:t> </a:t>
            </a:r>
            <a:r>
              <a:rPr lang="en-GB" dirty="0" err="1">
                <a:latin typeface="Arial Narrow" pitchFamily="34" charset="0"/>
              </a:rPr>
              <a:t>copiii</a:t>
            </a:r>
            <a:r>
              <a:rPr lang="en-GB" dirty="0">
                <a:latin typeface="Arial Narrow" pitchFamily="34" charset="0"/>
              </a:rPr>
              <a:t> din </a:t>
            </a:r>
            <a:r>
              <a:rPr lang="en-GB" dirty="0" err="1">
                <a:latin typeface="Arial Narrow" pitchFamily="34" charset="0"/>
              </a:rPr>
              <a:t>comunitatile</a:t>
            </a:r>
            <a:r>
              <a:rPr lang="en-GB" dirty="0">
                <a:latin typeface="Arial Narrow" pitchFamily="34" charset="0"/>
              </a:rPr>
              <a:t> </a:t>
            </a:r>
            <a:r>
              <a:rPr lang="en-GB" dirty="0" err="1">
                <a:latin typeface="Arial Narrow" pitchFamily="34" charset="0"/>
              </a:rPr>
              <a:t>defavorizate</a:t>
            </a:r>
            <a:r>
              <a:rPr lang="en-GB" dirty="0">
                <a:latin typeface="Arial Narrow" pitchFamily="34" charset="0"/>
              </a:rPr>
              <a:t> </a:t>
            </a:r>
            <a:r>
              <a:rPr lang="en-GB" dirty="0" err="1">
                <a:latin typeface="Arial Narrow" pitchFamily="34" charset="0"/>
              </a:rPr>
              <a:t>pentru</a:t>
            </a:r>
            <a:r>
              <a:rPr lang="en-GB" dirty="0">
                <a:latin typeface="Arial Narrow" pitchFamily="34" charset="0"/>
              </a:rPr>
              <a:t> a merge la </a:t>
            </a:r>
            <a:r>
              <a:rPr lang="en-GB" dirty="0" err="1">
                <a:latin typeface="Arial Narrow" pitchFamily="34" charset="0"/>
              </a:rPr>
              <a:t>scoala</a:t>
            </a:r>
            <a:r>
              <a:rPr lang="en-GB" dirty="0">
                <a:latin typeface="Arial Narrow" pitchFamily="34" charset="0"/>
              </a:rPr>
              <a:t>, a </a:t>
            </a:r>
            <a:r>
              <a:rPr lang="en-GB" dirty="0" err="1">
                <a:latin typeface="Arial Narrow" pitchFamily="34" charset="0"/>
              </a:rPr>
              <a:t>avea</a:t>
            </a:r>
            <a:r>
              <a:rPr lang="en-GB" dirty="0">
                <a:latin typeface="Arial Narrow" pitchFamily="34" charset="0"/>
              </a:rPr>
              <a:t> </a:t>
            </a:r>
            <a:r>
              <a:rPr lang="en-GB" dirty="0" err="1">
                <a:latin typeface="Arial Narrow" pitchFamily="34" charset="0"/>
              </a:rPr>
              <a:t>sanse</a:t>
            </a:r>
            <a:r>
              <a:rPr lang="en-GB" dirty="0">
                <a:latin typeface="Arial Narrow" pitchFamily="34" charset="0"/>
              </a:rPr>
              <a:t> </a:t>
            </a:r>
            <a:r>
              <a:rPr lang="en-GB" dirty="0" err="1">
                <a:latin typeface="Arial Narrow" pitchFamily="34" charset="0"/>
              </a:rPr>
              <a:t>egale</a:t>
            </a:r>
            <a:r>
              <a:rPr lang="en-GB" dirty="0">
                <a:latin typeface="Arial Narrow" pitchFamily="34" charset="0"/>
              </a:rPr>
              <a:t> la </a:t>
            </a:r>
            <a:r>
              <a:rPr lang="en-GB" dirty="0" err="1">
                <a:latin typeface="Arial Narrow" pitchFamily="34" charset="0"/>
              </a:rPr>
              <a:t>educatie</a:t>
            </a:r>
            <a:r>
              <a:rPr lang="en-GB" dirty="0">
                <a:latin typeface="Arial Narrow" pitchFamily="34" charset="0"/>
              </a:rPr>
              <a:t> </a:t>
            </a:r>
            <a:r>
              <a:rPr lang="en-GB" dirty="0" err="1">
                <a:latin typeface="Arial Narrow" pitchFamily="34" charset="0"/>
              </a:rPr>
              <a:t>si</a:t>
            </a:r>
            <a:r>
              <a:rPr lang="en-GB" dirty="0">
                <a:latin typeface="Arial Narrow" pitchFamily="34" charset="0"/>
              </a:rPr>
              <a:t> a </a:t>
            </a:r>
            <a:r>
              <a:rPr lang="en-GB" dirty="0" err="1">
                <a:latin typeface="Arial Narrow" pitchFamily="34" charset="0"/>
              </a:rPr>
              <a:t>preveni</a:t>
            </a:r>
            <a:r>
              <a:rPr lang="en-GB" dirty="0">
                <a:latin typeface="Arial Narrow" pitchFamily="34" charset="0"/>
              </a:rPr>
              <a:t> </a:t>
            </a:r>
            <a:r>
              <a:rPr lang="en-GB" dirty="0" err="1">
                <a:latin typeface="Arial Narrow" pitchFamily="34" charset="0"/>
              </a:rPr>
              <a:t>abandonul</a:t>
            </a:r>
            <a:r>
              <a:rPr lang="en-GB" dirty="0">
                <a:latin typeface="Arial Narrow" pitchFamily="34" charset="0"/>
              </a:rPr>
              <a:t> </a:t>
            </a:r>
            <a:r>
              <a:rPr lang="en-GB" dirty="0" err="1">
                <a:latin typeface="Arial Narrow" pitchFamily="34" charset="0"/>
              </a:rPr>
              <a:t>scolar</a:t>
            </a:r>
            <a:r>
              <a:rPr lang="en-GB" dirty="0">
                <a:latin typeface="Arial Narrow" pitchFamily="34" charset="0"/>
              </a:rPr>
              <a:t> </a:t>
            </a:r>
            <a:r>
              <a:rPr lang="en-GB" dirty="0" err="1">
                <a:latin typeface="Arial Narrow" pitchFamily="34" charset="0"/>
              </a:rPr>
              <a:t>cauzat</a:t>
            </a:r>
            <a:r>
              <a:rPr lang="en-GB" dirty="0">
                <a:latin typeface="Arial Narrow" pitchFamily="34" charset="0"/>
              </a:rPr>
              <a:t> de </a:t>
            </a:r>
            <a:r>
              <a:rPr lang="en-GB" dirty="0" err="1">
                <a:latin typeface="Arial Narrow" pitchFamily="34" charset="0"/>
              </a:rPr>
              <a:t>neajunsuri</a:t>
            </a:r>
            <a:r>
              <a:rPr lang="en-GB" dirty="0">
                <a:latin typeface="Arial Narrow" pitchFamily="34" charset="0"/>
              </a:rPr>
              <a:t>. </a:t>
            </a:r>
            <a:r>
              <a:rPr lang="en-GB" dirty="0" err="1">
                <a:latin typeface="Arial Narrow" pitchFamily="34" charset="0"/>
              </a:rPr>
              <a:t>Peste</a:t>
            </a:r>
            <a:r>
              <a:rPr lang="en-GB" dirty="0">
                <a:latin typeface="Arial Narrow" pitchFamily="34" charset="0"/>
              </a:rPr>
              <a:t> 200 de </a:t>
            </a:r>
            <a:r>
              <a:rPr lang="en-GB" dirty="0" err="1">
                <a:latin typeface="Arial Narrow" pitchFamily="34" charset="0"/>
              </a:rPr>
              <a:t>elevi</a:t>
            </a:r>
            <a:r>
              <a:rPr lang="en-GB" dirty="0">
                <a:latin typeface="Arial Narrow" pitchFamily="34" charset="0"/>
              </a:rPr>
              <a:t> au </a:t>
            </a:r>
            <a:r>
              <a:rPr lang="en-GB" dirty="0" err="1">
                <a:latin typeface="Arial Narrow" pitchFamily="34" charset="0"/>
              </a:rPr>
              <a:t>primit</a:t>
            </a:r>
            <a:r>
              <a:rPr lang="en-GB" dirty="0">
                <a:latin typeface="Arial Narrow" pitchFamily="34" charset="0"/>
              </a:rPr>
              <a:t> </a:t>
            </a:r>
            <a:r>
              <a:rPr lang="en-GB" dirty="0" err="1">
                <a:latin typeface="Arial Narrow" pitchFamily="34" charset="0"/>
              </a:rPr>
              <a:t>ghiozdane</a:t>
            </a:r>
            <a:r>
              <a:rPr lang="en-GB" dirty="0">
                <a:latin typeface="Arial Narrow" pitchFamily="34" charset="0"/>
              </a:rPr>
              <a:t> </a:t>
            </a:r>
            <a:r>
              <a:rPr lang="en-GB" dirty="0" err="1">
                <a:latin typeface="Arial Narrow" pitchFamily="34" charset="0"/>
              </a:rPr>
              <a:t>complet</a:t>
            </a:r>
            <a:r>
              <a:rPr lang="en-GB" dirty="0">
                <a:latin typeface="Arial Narrow" pitchFamily="34" charset="0"/>
              </a:rPr>
              <a:t> </a:t>
            </a:r>
            <a:r>
              <a:rPr lang="en-GB" dirty="0" err="1">
                <a:latin typeface="Arial Narrow" pitchFamily="34" charset="0"/>
              </a:rPr>
              <a:t>echipate</a:t>
            </a:r>
            <a:r>
              <a:rPr lang="en-GB" dirty="0">
                <a:latin typeface="Arial Narrow" pitchFamily="34" charset="0"/>
              </a:rPr>
              <a:t> cu </a:t>
            </a:r>
            <a:r>
              <a:rPr lang="en-GB" dirty="0" err="1">
                <a:latin typeface="Arial Narrow" pitchFamily="34" charset="0"/>
              </a:rPr>
              <a:t>rechizite</a:t>
            </a:r>
            <a:r>
              <a:rPr lang="en-GB" dirty="0">
                <a:latin typeface="Arial Narrow" pitchFamily="34" charset="0"/>
              </a:rPr>
              <a:t>.</a:t>
            </a:r>
          </a:p>
          <a:p>
            <a:r>
              <a:rPr lang="ro-RO" dirty="0">
                <a:latin typeface="Arial Narrow" pitchFamily="34" charset="0"/>
              </a:rPr>
              <a:t>-</a:t>
            </a:r>
            <a:r>
              <a:rPr lang="en-GB" b="1" dirty="0" err="1">
                <a:latin typeface="Arial Narrow" pitchFamily="34" charset="0"/>
              </a:rPr>
              <a:t>Consiliere</a:t>
            </a:r>
            <a:r>
              <a:rPr lang="en-GB" b="1" dirty="0">
                <a:latin typeface="Arial Narrow" pitchFamily="34" charset="0"/>
              </a:rPr>
              <a:t>, </a:t>
            </a:r>
            <a:r>
              <a:rPr lang="en-GB" b="1" dirty="0" err="1">
                <a:latin typeface="Arial Narrow" pitchFamily="34" charset="0"/>
              </a:rPr>
              <a:t>mediere</a:t>
            </a:r>
            <a:r>
              <a:rPr lang="en-GB" b="1" dirty="0">
                <a:latin typeface="Arial Narrow" pitchFamily="34" charset="0"/>
              </a:rPr>
              <a:t> </a:t>
            </a:r>
            <a:r>
              <a:rPr lang="en-GB" b="1" dirty="0" err="1">
                <a:latin typeface="Arial Narrow" pitchFamily="34" charset="0"/>
              </a:rPr>
              <a:t>locuri</a:t>
            </a:r>
            <a:r>
              <a:rPr lang="en-GB" b="1" dirty="0">
                <a:latin typeface="Arial Narrow" pitchFamily="34" charset="0"/>
              </a:rPr>
              <a:t> de </a:t>
            </a:r>
            <a:r>
              <a:rPr lang="en-GB" b="1" dirty="0" err="1">
                <a:latin typeface="Arial Narrow" pitchFamily="34" charset="0"/>
              </a:rPr>
              <a:t>munca</a:t>
            </a:r>
            <a:r>
              <a:rPr lang="en-GB" b="1" dirty="0">
                <a:latin typeface="Arial Narrow" pitchFamily="34" charset="0"/>
              </a:rPr>
              <a:t>- </a:t>
            </a:r>
            <a:r>
              <a:rPr lang="en-GB" dirty="0" err="1">
                <a:latin typeface="Arial Narrow" pitchFamily="34" charset="0"/>
              </a:rPr>
              <a:t>publicare</a:t>
            </a:r>
            <a:r>
              <a:rPr lang="en-GB" dirty="0">
                <a:latin typeface="Arial Narrow" pitchFamily="34" charset="0"/>
              </a:rPr>
              <a:t> lunar a </a:t>
            </a:r>
            <a:r>
              <a:rPr lang="en-GB" dirty="0" err="1">
                <a:latin typeface="Arial Narrow" pitchFamily="34" charset="0"/>
              </a:rPr>
              <a:t>locurilor</a:t>
            </a:r>
            <a:r>
              <a:rPr lang="en-GB" dirty="0">
                <a:latin typeface="Arial Narrow" pitchFamily="34" charset="0"/>
              </a:rPr>
              <a:t> de </a:t>
            </a:r>
            <a:r>
              <a:rPr lang="en-GB" dirty="0" err="1">
                <a:latin typeface="Arial Narrow" pitchFamily="34" charset="0"/>
              </a:rPr>
              <a:t>munca</a:t>
            </a:r>
            <a:r>
              <a:rPr lang="en-GB" dirty="0">
                <a:latin typeface="Arial Narrow" pitchFamily="34" charset="0"/>
              </a:rPr>
              <a:t> </a:t>
            </a:r>
            <a:r>
              <a:rPr lang="en-GB" dirty="0" err="1">
                <a:latin typeface="Arial Narrow" pitchFamily="34" charset="0"/>
              </a:rPr>
              <a:t>vacante</a:t>
            </a:r>
            <a:endParaRPr lang="en-GB" dirty="0">
              <a:latin typeface="Arial Narrow" pitchFamily="34" charset="0"/>
            </a:endParaRPr>
          </a:p>
          <a:p>
            <a:r>
              <a:rPr lang="ro-RO" dirty="0">
                <a:latin typeface="Arial Narrow" pitchFamily="34" charset="0"/>
              </a:rPr>
              <a:t>-</a:t>
            </a:r>
            <a:r>
              <a:rPr lang="en-GB" b="1" dirty="0" err="1">
                <a:latin typeface="Arial Narrow" pitchFamily="34" charset="0"/>
              </a:rPr>
              <a:t>Activitati</a:t>
            </a:r>
            <a:r>
              <a:rPr lang="en-GB" b="1" dirty="0">
                <a:latin typeface="Arial Narrow" pitchFamily="34" charset="0"/>
              </a:rPr>
              <a:t> </a:t>
            </a:r>
            <a:r>
              <a:rPr lang="ro-RO" b="1" dirty="0">
                <a:latin typeface="Arial Narrow" pitchFamily="34" charset="0"/>
              </a:rPr>
              <a:t>î</a:t>
            </a:r>
            <a:r>
              <a:rPr lang="en-GB" b="1" dirty="0">
                <a:latin typeface="Arial Narrow" pitchFamily="34" charset="0"/>
              </a:rPr>
              <a:t>n </a:t>
            </a:r>
            <a:r>
              <a:rPr lang="en-GB" b="1" dirty="0" err="1">
                <a:latin typeface="Arial Narrow" pitchFamily="34" charset="0"/>
              </a:rPr>
              <a:t>teren</a:t>
            </a:r>
            <a:r>
              <a:rPr lang="en-GB" b="1" dirty="0">
                <a:latin typeface="Arial Narrow" pitchFamily="34" charset="0"/>
              </a:rPr>
              <a:t> </a:t>
            </a:r>
            <a:r>
              <a:rPr lang="en-GB" dirty="0">
                <a:latin typeface="Arial Narrow" pitchFamily="34" charset="0"/>
              </a:rPr>
              <a:t>– </a:t>
            </a:r>
            <a:r>
              <a:rPr lang="en-GB" dirty="0" err="1">
                <a:latin typeface="Arial Narrow" pitchFamily="34" charset="0"/>
              </a:rPr>
              <a:t>identificare</a:t>
            </a:r>
            <a:r>
              <a:rPr lang="en-GB" dirty="0">
                <a:latin typeface="Arial Narrow" pitchFamily="34" charset="0"/>
              </a:rPr>
              <a:t> </a:t>
            </a:r>
            <a:r>
              <a:rPr lang="en-GB" dirty="0" err="1">
                <a:latin typeface="Arial Narrow" pitchFamily="34" charset="0"/>
              </a:rPr>
              <a:t>cazuri</a:t>
            </a:r>
            <a:r>
              <a:rPr lang="en-GB" dirty="0">
                <a:latin typeface="Arial Narrow" pitchFamily="34" charset="0"/>
              </a:rPr>
              <a:t> </a:t>
            </a:r>
            <a:r>
              <a:rPr lang="en-GB" dirty="0" err="1">
                <a:latin typeface="Arial Narrow" pitchFamily="34" charset="0"/>
              </a:rPr>
              <a:t>sociale</a:t>
            </a:r>
            <a:r>
              <a:rPr lang="en-GB" dirty="0">
                <a:latin typeface="Arial Narrow" pitchFamily="34" charset="0"/>
              </a:rPr>
              <a:t>, </a:t>
            </a:r>
            <a:r>
              <a:rPr lang="en-GB" dirty="0" err="1">
                <a:latin typeface="Arial Narrow" pitchFamily="34" charset="0"/>
              </a:rPr>
              <a:t>oferire</a:t>
            </a:r>
            <a:r>
              <a:rPr lang="en-GB" dirty="0">
                <a:latin typeface="Arial Narrow" pitchFamily="34" charset="0"/>
              </a:rPr>
              <a:t> </a:t>
            </a:r>
            <a:r>
              <a:rPr lang="en-GB" dirty="0" err="1">
                <a:latin typeface="Arial Narrow" pitchFamily="34" charset="0"/>
              </a:rPr>
              <a:t>sprijin</a:t>
            </a:r>
            <a:r>
              <a:rPr lang="en-GB" dirty="0">
                <a:latin typeface="Arial Narrow" pitchFamily="34" charset="0"/>
              </a:rPr>
              <a:t> material</a:t>
            </a:r>
          </a:p>
          <a:p>
            <a:r>
              <a:rPr lang="ro-RO" dirty="0">
                <a:latin typeface="Arial Narrow" pitchFamily="34" charset="0"/>
              </a:rPr>
              <a:t>-</a:t>
            </a:r>
            <a:r>
              <a:rPr lang="en-GB" b="1" dirty="0" err="1">
                <a:latin typeface="Arial Narrow" pitchFamily="34" charset="0"/>
              </a:rPr>
              <a:t>Primire</a:t>
            </a:r>
            <a:r>
              <a:rPr lang="en-GB" b="1" dirty="0">
                <a:latin typeface="Arial Narrow" pitchFamily="34" charset="0"/>
              </a:rPr>
              <a:t> </a:t>
            </a:r>
            <a:r>
              <a:rPr lang="en-GB" b="1" dirty="0" err="1">
                <a:latin typeface="Arial Narrow" pitchFamily="34" charset="0"/>
              </a:rPr>
              <a:t>donatie</a:t>
            </a:r>
            <a:r>
              <a:rPr lang="en-GB" b="1" dirty="0">
                <a:latin typeface="Arial Narrow" pitchFamily="34" charset="0"/>
              </a:rPr>
              <a:t> </a:t>
            </a:r>
            <a:r>
              <a:rPr lang="en-GB" b="1" dirty="0" err="1">
                <a:latin typeface="Arial Narrow" pitchFamily="34" charset="0"/>
              </a:rPr>
              <a:t>vestimentarea</a:t>
            </a:r>
            <a:r>
              <a:rPr lang="en-GB" b="1" dirty="0">
                <a:latin typeface="Arial Narrow" pitchFamily="34" charset="0"/>
              </a:rPr>
              <a:t> de la –</a:t>
            </a:r>
            <a:r>
              <a:rPr lang="en-GB" b="1" dirty="0" err="1">
                <a:latin typeface="Arial Narrow" pitchFamily="34" charset="0"/>
              </a:rPr>
              <a:t>Banca</a:t>
            </a:r>
            <a:r>
              <a:rPr lang="en-GB" b="1" dirty="0">
                <a:latin typeface="Arial Narrow" pitchFamily="34" charset="0"/>
              </a:rPr>
              <a:t> de </a:t>
            </a:r>
            <a:r>
              <a:rPr lang="en-GB" b="1" dirty="0" err="1">
                <a:latin typeface="Arial Narrow" pitchFamily="34" charset="0"/>
              </a:rPr>
              <a:t>Haine</a:t>
            </a:r>
            <a:r>
              <a:rPr lang="en-GB" b="1" dirty="0">
                <a:latin typeface="Arial Narrow" pitchFamily="34" charset="0"/>
              </a:rPr>
              <a:t>-</a:t>
            </a:r>
            <a:r>
              <a:rPr lang="en-GB" dirty="0">
                <a:latin typeface="Arial Narrow" pitchFamily="34" charset="0"/>
              </a:rPr>
              <a:t>, </a:t>
            </a:r>
            <a:r>
              <a:rPr lang="en-GB" dirty="0" err="1">
                <a:latin typeface="Arial Narrow" pitchFamily="34" charset="0"/>
              </a:rPr>
              <a:t>distribuire</a:t>
            </a:r>
            <a:r>
              <a:rPr lang="en-GB" dirty="0">
                <a:latin typeface="Arial Narrow" pitchFamily="34" charset="0"/>
              </a:rPr>
              <a:t> in </a:t>
            </a:r>
            <a:r>
              <a:rPr lang="en-GB" dirty="0" err="1">
                <a:latin typeface="Arial Narrow" pitchFamily="34" charset="0"/>
              </a:rPr>
              <a:t>comunitatile</a:t>
            </a:r>
            <a:r>
              <a:rPr lang="en-GB" dirty="0">
                <a:latin typeface="Arial Narrow" pitchFamily="34" charset="0"/>
              </a:rPr>
              <a:t> </a:t>
            </a:r>
            <a:r>
              <a:rPr lang="en-GB" dirty="0" err="1">
                <a:latin typeface="Arial Narrow" pitchFamily="34" charset="0"/>
              </a:rPr>
              <a:t>marginalizate</a:t>
            </a:r>
            <a:r>
              <a:rPr lang="en-GB" dirty="0">
                <a:latin typeface="Arial Narrow" pitchFamily="34" charset="0"/>
              </a:rPr>
              <a:t> din </a:t>
            </a:r>
            <a:r>
              <a:rPr lang="en-GB" dirty="0" err="1">
                <a:latin typeface="Arial Narrow" pitchFamily="34" charset="0"/>
              </a:rPr>
              <a:t>localitatile:Vedea</a:t>
            </a:r>
            <a:r>
              <a:rPr lang="en-GB" dirty="0">
                <a:latin typeface="Arial Narrow" pitchFamily="34" charset="0"/>
              </a:rPr>
              <a:t>, </a:t>
            </a:r>
            <a:r>
              <a:rPr lang="en-GB" dirty="0" err="1">
                <a:latin typeface="Arial Narrow" pitchFamily="34" charset="0"/>
              </a:rPr>
              <a:t>Gaujani</a:t>
            </a:r>
            <a:r>
              <a:rPr lang="en-GB" dirty="0">
                <a:latin typeface="Arial Narrow" pitchFamily="34" charset="0"/>
              </a:rPr>
              <a:t>, </a:t>
            </a:r>
            <a:r>
              <a:rPr lang="en-GB" dirty="0" err="1">
                <a:latin typeface="Arial Narrow" pitchFamily="34" charset="0"/>
              </a:rPr>
              <a:t>Gogosari</a:t>
            </a:r>
            <a:r>
              <a:rPr lang="en-GB" dirty="0">
                <a:latin typeface="Arial Narrow" pitchFamily="34" charset="0"/>
              </a:rPr>
              <a:t>.</a:t>
            </a:r>
          </a:p>
          <a:p>
            <a:r>
              <a:rPr lang="ro-RO" dirty="0">
                <a:latin typeface="Arial Narrow" pitchFamily="34" charset="0"/>
              </a:rPr>
              <a:t>-</a:t>
            </a:r>
            <a:r>
              <a:rPr lang="en-GB" b="1" dirty="0" err="1">
                <a:latin typeface="Arial Narrow" pitchFamily="34" charset="0"/>
              </a:rPr>
              <a:t>Sprijinire</a:t>
            </a:r>
            <a:r>
              <a:rPr lang="en-GB" b="1" dirty="0">
                <a:latin typeface="Arial Narrow" pitchFamily="34" charset="0"/>
              </a:rPr>
              <a:t> </a:t>
            </a:r>
            <a:r>
              <a:rPr lang="en-GB" b="1" dirty="0" err="1">
                <a:latin typeface="Arial Narrow" pitchFamily="34" charset="0"/>
              </a:rPr>
              <a:t>caz</a:t>
            </a:r>
            <a:r>
              <a:rPr lang="en-GB" b="1" dirty="0">
                <a:latin typeface="Arial Narrow" pitchFamily="34" charset="0"/>
              </a:rPr>
              <a:t> medical </a:t>
            </a:r>
            <a:r>
              <a:rPr lang="en-GB" b="1" dirty="0" err="1">
                <a:latin typeface="Arial Narrow" pitchFamily="34" charset="0"/>
              </a:rPr>
              <a:t>grav</a:t>
            </a:r>
            <a:r>
              <a:rPr lang="en-GB" b="1" dirty="0">
                <a:latin typeface="Arial Narrow" pitchFamily="34" charset="0"/>
              </a:rPr>
              <a:t> </a:t>
            </a:r>
            <a:r>
              <a:rPr lang="en-GB" dirty="0" err="1">
                <a:latin typeface="Arial Narrow" pitchFamily="34" charset="0"/>
              </a:rPr>
              <a:t>pentru</a:t>
            </a:r>
            <a:r>
              <a:rPr lang="en-GB" dirty="0">
                <a:latin typeface="Arial Narrow" pitchFamily="34" charset="0"/>
              </a:rPr>
              <a:t> </a:t>
            </a:r>
            <a:r>
              <a:rPr lang="en-GB" dirty="0" err="1">
                <a:latin typeface="Arial Narrow" pitchFamily="34" charset="0"/>
              </a:rPr>
              <a:t>ob</a:t>
            </a:r>
            <a:r>
              <a:rPr lang="ro-RO" dirty="0">
                <a:latin typeface="Arial Narrow" pitchFamily="34" charset="0"/>
              </a:rPr>
              <a:t>ț</a:t>
            </a:r>
            <a:r>
              <a:rPr lang="en-GB" dirty="0" err="1">
                <a:latin typeface="Arial Narrow" pitchFamily="34" charset="0"/>
              </a:rPr>
              <a:t>inerea</a:t>
            </a:r>
            <a:r>
              <a:rPr lang="en-GB" dirty="0">
                <a:latin typeface="Arial Narrow" pitchFamily="34" charset="0"/>
              </a:rPr>
              <a:t> </a:t>
            </a:r>
            <a:r>
              <a:rPr lang="en-GB" dirty="0" err="1">
                <a:latin typeface="Arial Narrow" pitchFamily="34" charset="0"/>
              </a:rPr>
              <a:t>veniturilor</a:t>
            </a:r>
            <a:r>
              <a:rPr lang="en-GB" dirty="0">
                <a:latin typeface="Arial Narrow" pitchFamily="34" charset="0"/>
              </a:rPr>
              <a:t> </a:t>
            </a:r>
            <a:r>
              <a:rPr lang="en-GB" dirty="0" err="1">
                <a:latin typeface="Arial Narrow" pitchFamily="34" charset="0"/>
              </a:rPr>
              <a:t>necesare</a:t>
            </a:r>
            <a:r>
              <a:rPr lang="en-GB" dirty="0">
                <a:latin typeface="Arial Narrow" pitchFamily="34" charset="0"/>
              </a:rPr>
              <a:t> </a:t>
            </a:r>
            <a:r>
              <a:rPr lang="en-GB" dirty="0" err="1">
                <a:latin typeface="Arial Narrow" pitchFamily="34" charset="0"/>
              </a:rPr>
              <a:t>operatiei</a:t>
            </a:r>
            <a:r>
              <a:rPr lang="en-GB" dirty="0">
                <a:latin typeface="Arial Narrow" pitchFamily="34" charset="0"/>
              </a:rPr>
              <a:t> </a:t>
            </a:r>
            <a:r>
              <a:rPr lang="ro-RO" dirty="0">
                <a:latin typeface="Arial Narrow" pitchFamily="34" charset="0"/>
              </a:rPr>
              <a:t>î</a:t>
            </a:r>
            <a:r>
              <a:rPr lang="en-GB" dirty="0">
                <a:latin typeface="Arial Narrow" pitchFamily="34" charset="0"/>
              </a:rPr>
              <a:t>n </a:t>
            </a:r>
            <a:r>
              <a:rPr lang="en-GB" dirty="0" err="1">
                <a:latin typeface="Arial Narrow" pitchFamily="34" charset="0"/>
              </a:rPr>
              <a:t>Turcia</a:t>
            </a:r>
            <a:r>
              <a:rPr lang="en-GB" dirty="0">
                <a:latin typeface="Arial Narrow" pitchFamily="34" charset="0"/>
              </a:rPr>
              <a:t>. Dona</a:t>
            </a:r>
            <a:r>
              <a:rPr lang="ro-RO" dirty="0">
                <a:latin typeface="Arial Narrow" pitchFamily="34" charset="0"/>
              </a:rPr>
              <a:t>ț</a:t>
            </a:r>
            <a:r>
              <a:rPr lang="en-GB" dirty="0" err="1">
                <a:latin typeface="Arial Narrow" pitchFamily="34" charset="0"/>
              </a:rPr>
              <a:t>ie</a:t>
            </a:r>
            <a:r>
              <a:rPr lang="en-GB" dirty="0">
                <a:latin typeface="Arial Narrow" pitchFamily="34" charset="0"/>
              </a:rPr>
              <a:t> </a:t>
            </a:r>
            <a:r>
              <a:rPr lang="en-GB" dirty="0" err="1">
                <a:latin typeface="Arial Narrow" pitchFamily="34" charset="0"/>
              </a:rPr>
              <a:t>financiar</a:t>
            </a:r>
            <a:r>
              <a:rPr lang="ro-RO" dirty="0">
                <a:latin typeface="Arial Narrow" pitchFamily="34" charset="0"/>
              </a:rPr>
              <a:t>ă</a:t>
            </a:r>
            <a:r>
              <a:rPr lang="en-GB" dirty="0">
                <a:latin typeface="Arial Narrow" pitchFamily="34" charset="0"/>
              </a:rPr>
              <a:t> </a:t>
            </a:r>
            <a:r>
              <a:rPr lang="en-GB" dirty="0" err="1">
                <a:latin typeface="Arial Narrow" pitchFamily="34" charset="0"/>
              </a:rPr>
              <a:t>prin</a:t>
            </a:r>
            <a:r>
              <a:rPr lang="en-GB" dirty="0">
                <a:latin typeface="Arial Narrow" pitchFamily="34" charset="0"/>
              </a:rPr>
              <a:t> </a:t>
            </a:r>
            <a:r>
              <a:rPr lang="en-GB" dirty="0" err="1">
                <a:latin typeface="Arial Narrow" pitchFamily="34" charset="0"/>
              </a:rPr>
              <a:t>intermediul</a:t>
            </a:r>
            <a:r>
              <a:rPr lang="en-GB" dirty="0">
                <a:latin typeface="Arial Narrow" pitchFamily="34" charset="0"/>
              </a:rPr>
              <a:t> </a:t>
            </a:r>
            <a:r>
              <a:rPr lang="en-GB" dirty="0" err="1">
                <a:latin typeface="Arial Narrow" pitchFamily="34" charset="0"/>
              </a:rPr>
              <a:t>veniturilor</a:t>
            </a:r>
            <a:r>
              <a:rPr lang="en-GB" dirty="0">
                <a:latin typeface="Arial Narrow" pitchFamily="34" charset="0"/>
              </a:rPr>
              <a:t> </a:t>
            </a:r>
            <a:r>
              <a:rPr lang="en-GB" dirty="0" err="1">
                <a:latin typeface="Arial Narrow" pitchFamily="34" charset="0"/>
              </a:rPr>
              <a:t>realizate</a:t>
            </a:r>
            <a:r>
              <a:rPr lang="en-GB" dirty="0">
                <a:latin typeface="Arial Narrow" pitchFamily="34" charset="0"/>
              </a:rPr>
              <a:t> de </a:t>
            </a:r>
            <a:r>
              <a:rPr lang="en-GB" dirty="0" err="1">
                <a:latin typeface="Arial Narrow" pitchFamily="34" charset="0"/>
              </a:rPr>
              <a:t>magazinul</a:t>
            </a:r>
            <a:r>
              <a:rPr lang="en-GB" dirty="0">
                <a:latin typeface="Arial Narrow" pitchFamily="34" charset="0"/>
              </a:rPr>
              <a:t> social.</a:t>
            </a:r>
          </a:p>
          <a:p>
            <a:r>
              <a:rPr lang="ro-RO" dirty="0">
                <a:latin typeface="Arial Narrow" pitchFamily="34" charset="0"/>
              </a:rPr>
              <a:t>-</a:t>
            </a:r>
            <a:r>
              <a:rPr lang="en-GB" b="1" dirty="0" err="1">
                <a:latin typeface="Arial Narrow" pitchFamily="34" charset="0"/>
              </a:rPr>
              <a:t>Campanie</a:t>
            </a:r>
            <a:r>
              <a:rPr lang="en-GB" b="1" dirty="0">
                <a:latin typeface="Arial Narrow" pitchFamily="34" charset="0"/>
              </a:rPr>
              <a:t> “</a:t>
            </a:r>
            <a:r>
              <a:rPr lang="en-GB" b="1" dirty="0" err="1">
                <a:latin typeface="Arial Narrow" pitchFamily="34" charset="0"/>
              </a:rPr>
              <a:t>Fii</a:t>
            </a:r>
            <a:r>
              <a:rPr lang="en-GB" b="1" dirty="0">
                <a:latin typeface="Arial Narrow" pitchFamily="34" charset="0"/>
              </a:rPr>
              <a:t> </a:t>
            </a:r>
            <a:r>
              <a:rPr lang="ro-RO" b="1" dirty="0" err="1">
                <a:latin typeface="Arial Narrow" pitchFamily="34" charset="0"/>
              </a:rPr>
              <a:t>ș</a:t>
            </a:r>
            <a:r>
              <a:rPr lang="en-GB" b="1" dirty="0">
                <a:latin typeface="Arial Narrow" pitchFamily="34" charset="0"/>
              </a:rPr>
              <a:t>i </a:t>
            </a:r>
            <a:r>
              <a:rPr lang="en-GB" b="1" dirty="0" err="1">
                <a:latin typeface="Arial Narrow" pitchFamily="34" charset="0"/>
              </a:rPr>
              <a:t>tu</a:t>
            </a:r>
            <a:r>
              <a:rPr lang="en-GB" b="1" dirty="0">
                <a:latin typeface="Arial Narrow" pitchFamily="34" charset="0"/>
              </a:rPr>
              <a:t> </a:t>
            </a:r>
            <a:r>
              <a:rPr lang="en-GB" b="1" dirty="0" err="1">
                <a:latin typeface="Arial Narrow" pitchFamily="34" charset="0"/>
              </a:rPr>
              <a:t>alaturi</a:t>
            </a:r>
            <a:r>
              <a:rPr lang="en-GB" b="1" dirty="0">
                <a:latin typeface="Arial Narrow" pitchFamily="34" charset="0"/>
              </a:rPr>
              <a:t> de </a:t>
            </a:r>
            <a:r>
              <a:rPr lang="en-GB" b="1" dirty="0" err="1">
                <a:latin typeface="Arial Narrow" pitchFamily="34" charset="0"/>
              </a:rPr>
              <a:t>eroii</a:t>
            </a:r>
            <a:r>
              <a:rPr lang="en-GB" b="1" dirty="0">
                <a:latin typeface="Arial Narrow" pitchFamily="34" charset="0"/>
              </a:rPr>
              <a:t> </a:t>
            </a:r>
            <a:r>
              <a:rPr lang="en-GB" b="1" dirty="0" err="1">
                <a:latin typeface="Arial Narrow" pitchFamily="34" charset="0"/>
              </a:rPr>
              <a:t>nostrii</a:t>
            </a:r>
            <a:r>
              <a:rPr lang="en-GB" b="1" dirty="0">
                <a:latin typeface="Arial Narrow" pitchFamily="34" charset="0"/>
              </a:rPr>
              <a:t>!”- </a:t>
            </a:r>
            <a:r>
              <a:rPr lang="en-GB" dirty="0" err="1">
                <a:latin typeface="Arial Narrow" pitchFamily="34" charset="0"/>
              </a:rPr>
              <a:t>Campanie</a:t>
            </a:r>
            <a:r>
              <a:rPr lang="en-GB" dirty="0">
                <a:latin typeface="Arial Narrow" pitchFamily="34" charset="0"/>
              </a:rPr>
              <a:t> </a:t>
            </a:r>
            <a:r>
              <a:rPr lang="en-GB" dirty="0" err="1">
                <a:latin typeface="Arial Narrow" pitchFamily="34" charset="0"/>
              </a:rPr>
              <a:t>ce</a:t>
            </a:r>
            <a:r>
              <a:rPr lang="en-GB" dirty="0">
                <a:latin typeface="Arial Narrow" pitchFamily="34" charset="0"/>
              </a:rPr>
              <a:t> a </a:t>
            </a:r>
            <a:r>
              <a:rPr lang="en-GB" dirty="0" err="1">
                <a:latin typeface="Arial Narrow" pitchFamily="34" charset="0"/>
              </a:rPr>
              <a:t>avut</a:t>
            </a:r>
            <a:r>
              <a:rPr lang="en-GB" dirty="0">
                <a:latin typeface="Arial Narrow" pitchFamily="34" charset="0"/>
              </a:rPr>
              <a:t> </a:t>
            </a:r>
            <a:r>
              <a:rPr lang="en-GB" dirty="0" err="1">
                <a:latin typeface="Arial Narrow" pitchFamily="34" charset="0"/>
              </a:rPr>
              <a:t>ca</a:t>
            </a:r>
            <a:r>
              <a:rPr lang="en-GB" dirty="0">
                <a:latin typeface="Arial Narrow" pitchFamily="34" charset="0"/>
              </a:rPr>
              <a:t> </a:t>
            </a:r>
            <a:r>
              <a:rPr lang="en-GB" dirty="0" err="1">
                <a:latin typeface="Arial Narrow" pitchFamily="34" charset="0"/>
              </a:rPr>
              <a:t>scop</a:t>
            </a:r>
            <a:r>
              <a:rPr lang="en-GB" dirty="0">
                <a:latin typeface="Arial Narrow" pitchFamily="34" charset="0"/>
              </a:rPr>
              <a:t> </a:t>
            </a:r>
            <a:r>
              <a:rPr lang="en-GB" dirty="0" err="1">
                <a:latin typeface="Arial Narrow" pitchFamily="34" charset="0"/>
              </a:rPr>
              <a:t>colectarea</a:t>
            </a:r>
            <a:r>
              <a:rPr lang="en-GB" dirty="0">
                <a:latin typeface="Arial Narrow" pitchFamily="34" charset="0"/>
              </a:rPr>
              <a:t> </a:t>
            </a:r>
            <a:r>
              <a:rPr lang="en-GB" dirty="0" err="1">
                <a:latin typeface="Arial Narrow" pitchFamily="34" charset="0"/>
              </a:rPr>
              <a:t>veniturilor</a:t>
            </a:r>
            <a:r>
              <a:rPr lang="en-GB" dirty="0">
                <a:latin typeface="Arial Narrow" pitchFamily="34" charset="0"/>
              </a:rPr>
              <a:t> </a:t>
            </a:r>
            <a:r>
              <a:rPr lang="ro-RO" dirty="0" err="1">
                <a:latin typeface="Arial Narrow" pitchFamily="34" charset="0"/>
              </a:rPr>
              <a:t>ș</a:t>
            </a:r>
            <a:r>
              <a:rPr lang="en-GB" dirty="0">
                <a:latin typeface="Arial Narrow" pitchFamily="34" charset="0"/>
              </a:rPr>
              <a:t>i </a:t>
            </a:r>
            <a:r>
              <a:rPr lang="en-GB" dirty="0" err="1">
                <a:latin typeface="Arial Narrow" pitchFamily="34" charset="0"/>
              </a:rPr>
              <a:t>atragerea</a:t>
            </a:r>
            <a:r>
              <a:rPr lang="en-GB" dirty="0">
                <a:latin typeface="Arial Narrow" pitchFamily="34" charset="0"/>
              </a:rPr>
              <a:t> </a:t>
            </a:r>
            <a:r>
              <a:rPr lang="en-GB" dirty="0" err="1">
                <a:latin typeface="Arial Narrow" pitchFamily="34" charset="0"/>
              </a:rPr>
              <a:t>sponsorilor</a:t>
            </a:r>
            <a:r>
              <a:rPr lang="en-GB" dirty="0">
                <a:latin typeface="Arial Narrow" pitchFamily="34" charset="0"/>
              </a:rPr>
              <a:t> </a:t>
            </a:r>
            <a:r>
              <a:rPr lang="en-GB" dirty="0" err="1">
                <a:latin typeface="Arial Narrow" pitchFamily="34" charset="0"/>
              </a:rPr>
              <a:t>pentru</a:t>
            </a:r>
            <a:r>
              <a:rPr lang="en-GB" dirty="0">
                <a:latin typeface="Arial Narrow" pitchFamily="34" charset="0"/>
              </a:rPr>
              <a:t> a </a:t>
            </a:r>
            <a:r>
              <a:rPr lang="en-GB" dirty="0" err="1">
                <a:latin typeface="Arial Narrow" pitchFamily="34" charset="0"/>
              </a:rPr>
              <a:t>reu</a:t>
            </a:r>
            <a:r>
              <a:rPr lang="ro-RO" dirty="0">
                <a:latin typeface="Arial Narrow" pitchFamily="34" charset="0"/>
              </a:rPr>
              <a:t>ș</a:t>
            </a:r>
            <a:r>
              <a:rPr lang="en-GB" dirty="0">
                <a:latin typeface="Arial Narrow" pitchFamily="34" charset="0"/>
              </a:rPr>
              <a:t>i s</a:t>
            </a:r>
            <a:r>
              <a:rPr lang="ro-RO" dirty="0">
                <a:latin typeface="Arial Narrow" pitchFamily="34" charset="0"/>
              </a:rPr>
              <a:t>ă</a:t>
            </a:r>
            <a:r>
              <a:rPr lang="en-GB" dirty="0">
                <a:latin typeface="Arial Narrow" pitchFamily="34" charset="0"/>
              </a:rPr>
              <a:t> </a:t>
            </a:r>
            <a:r>
              <a:rPr lang="en-GB" dirty="0" err="1">
                <a:latin typeface="Arial Narrow" pitchFamily="34" charset="0"/>
              </a:rPr>
              <a:t>donam</a:t>
            </a:r>
            <a:r>
              <a:rPr lang="en-GB" dirty="0">
                <a:latin typeface="Arial Narrow" pitchFamily="34" charset="0"/>
              </a:rPr>
              <a:t> </a:t>
            </a:r>
            <a:r>
              <a:rPr lang="en-GB" dirty="0" err="1">
                <a:latin typeface="Arial Narrow" pitchFamily="34" charset="0"/>
              </a:rPr>
              <a:t>Spitalului</a:t>
            </a:r>
            <a:r>
              <a:rPr lang="en-GB" dirty="0">
                <a:latin typeface="Arial Narrow" pitchFamily="34" charset="0"/>
              </a:rPr>
              <a:t> Municipal </a:t>
            </a:r>
            <a:r>
              <a:rPr lang="en-GB" dirty="0" err="1">
                <a:latin typeface="Arial Narrow" pitchFamily="34" charset="0"/>
              </a:rPr>
              <a:t>Oltenita</a:t>
            </a:r>
            <a:r>
              <a:rPr lang="en-GB" dirty="0">
                <a:latin typeface="Arial Narrow" pitchFamily="34" charset="0"/>
              </a:rPr>
              <a:t> </a:t>
            </a:r>
            <a:r>
              <a:rPr lang="ro-RO" dirty="0" err="1">
                <a:latin typeface="Arial Narrow" pitchFamily="34" charset="0"/>
              </a:rPr>
              <a:t>ș</a:t>
            </a:r>
            <a:r>
              <a:rPr lang="en-GB" dirty="0">
                <a:latin typeface="Arial Narrow" pitchFamily="34" charset="0"/>
              </a:rPr>
              <a:t>i </a:t>
            </a:r>
            <a:r>
              <a:rPr lang="en-GB" dirty="0" err="1">
                <a:latin typeface="Arial Narrow" pitchFamily="34" charset="0"/>
              </a:rPr>
              <a:t>Spitalului</a:t>
            </a:r>
            <a:r>
              <a:rPr lang="en-GB" dirty="0">
                <a:latin typeface="Arial Narrow" pitchFamily="34" charset="0"/>
              </a:rPr>
              <a:t> </a:t>
            </a:r>
            <a:r>
              <a:rPr lang="en-GB" dirty="0" err="1">
                <a:latin typeface="Arial Narrow" pitchFamily="34" charset="0"/>
              </a:rPr>
              <a:t>Judetean</a:t>
            </a:r>
            <a:r>
              <a:rPr lang="en-GB" dirty="0">
                <a:latin typeface="Arial Narrow" pitchFamily="34" charset="0"/>
              </a:rPr>
              <a:t> Giurgiu – </a:t>
            </a:r>
            <a:r>
              <a:rPr lang="en-GB" b="1" dirty="0" err="1">
                <a:latin typeface="Arial Narrow" pitchFamily="34" charset="0"/>
              </a:rPr>
              <a:t>obiecte</a:t>
            </a:r>
            <a:r>
              <a:rPr lang="en-GB" b="1" dirty="0">
                <a:latin typeface="Arial Narrow" pitchFamily="34" charset="0"/>
              </a:rPr>
              <a:t> de </a:t>
            </a:r>
            <a:r>
              <a:rPr lang="en-GB" b="1" dirty="0" err="1">
                <a:latin typeface="Arial Narrow" pitchFamily="34" charset="0"/>
              </a:rPr>
              <a:t>protectie</a:t>
            </a:r>
            <a:r>
              <a:rPr lang="en-GB" b="1" dirty="0">
                <a:latin typeface="Arial Narrow" pitchFamily="34" charset="0"/>
              </a:rPr>
              <a:t> </a:t>
            </a:r>
            <a:r>
              <a:rPr lang="ro-RO" b="1" dirty="0" err="1">
                <a:latin typeface="Arial Narrow" pitchFamily="34" charset="0"/>
              </a:rPr>
              <a:t>ș</a:t>
            </a:r>
            <a:r>
              <a:rPr lang="en-GB" b="1" dirty="0">
                <a:latin typeface="Arial Narrow" pitchFamily="34" charset="0"/>
              </a:rPr>
              <a:t>i </a:t>
            </a:r>
            <a:r>
              <a:rPr lang="en-GB" b="1" dirty="0" err="1">
                <a:latin typeface="Arial Narrow" pitchFamily="34" charset="0"/>
              </a:rPr>
              <a:t>concentratoare</a:t>
            </a:r>
            <a:r>
              <a:rPr lang="en-GB" b="1" dirty="0">
                <a:latin typeface="Arial Narrow" pitchFamily="34" charset="0"/>
              </a:rPr>
              <a:t> de </a:t>
            </a:r>
            <a:r>
              <a:rPr lang="en-GB" b="1" dirty="0" err="1">
                <a:latin typeface="Arial Narrow" pitchFamily="34" charset="0"/>
              </a:rPr>
              <a:t>oxigen</a:t>
            </a:r>
            <a:r>
              <a:rPr lang="en-GB" b="1" dirty="0">
                <a:latin typeface="Arial Narrow" pitchFamily="34" charset="0"/>
              </a:rPr>
              <a:t> </a:t>
            </a:r>
            <a:r>
              <a:rPr lang="en-GB" b="1" dirty="0" err="1">
                <a:latin typeface="Arial Narrow" pitchFamily="34" charset="0"/>
              </a:rPr>
              <a:t>pentru</a:t>
            </a:r>
            <a:r>
              <a:rPr lang="en-GB" b="1" dirty="0">
                <a:latin typeface="Arial Narrow" pitchFamily="34" charset="0"/>
              </a:rPr>
              <a:t> </a:t>
            </a:r>
            <a:r>
              <a:rPr lang="en-GB" b="1" dirty="0" err="1">
                <a:latin typeface="Arial Narrow" pitchFamily="34" charset="0"/>
              </a:rPr>
              <a:t>sprijinul</a:t>
            </a:r>
            <a:r>
              <a:rPr lang="en-GB" b="1" dirty="0">
                <a:latin typeface="Arial Narrow" pitchFamily="34" charset="0"/>
              </a:rPr>
              <a:t> in </a:t>
            </a:r>
            <a:r>
              <a:rPr lang="en-GB" b="1" dirty="0" err="1">
                <a:latin typeface="Arial Narrow" pitchFamily="34" charset="0"/>
              </a:rPr>
              <a:t>lupta</a:t>
            </a:r>
            <a:r>
              <a:rPr lang="en-GB" b="1" dirty="0">
                <a:latin typeface="Arial Narrow" pitchFamily="34" charset="0"/>
              </a:rPr>
              <a:t> cu </a:t>
            </a:r>
            <a:r>
              <a:rPr lang="en-GB" b="1" dirty="0" err="1">
                <a:latin typeface="Arial Narrow" pitchFamily="34" charset="0"/>
              </a:rPr>
              <a:t>virusul</a:t>
            </a:r>
            <a:r>
              <a:rPr lang="en-GB" b="1" dirty="0">
                <a:latin typeface="Arial Narrow" pitchFamily="34" charset="0"/>
              </a:rPr>
              <a:t> </a:t>
            </a:r>
            <a:r>
              <a:rPr lang="en-GB" b="1" dirty="0" err="1">
                <a:latin typeface="Arial Narrow" pitchFamily="34" charset="0"/>
              </a:rPr>
              <a:t>Covid</a:t>
            </a:r>
            <a:r>
              <a:rPr lang="en-GB" b="1" dirty="0">
                <a:latin typeface="Arial Narrow" pitchFamily="34" charset="0"/>
              </a:rPr>
              <a:t> 19</a:t>
            </a:r>
            <a:r>
              <a:rPr lang="ro-RO" b="1" dirty="0">
                <a:latin typeface="Arial Narrow" pitchFamily="34" charset="0"/>
              </a:rPr>
              <a:t>.</a:t>
            </a:r>
            <a:endParaRPr lang="en-US" b="1" dirty="0">
              <a:latin typeface="Arial Narrow" pitchFamily="34" charset="0"/>
            </a:endParaRPr>
          </a:p>
          <a:p>
            <a:pPr>
              <a:buNone/>
            </a:pPr>
            <a:endParaRPr lang="en-US" b="1" dirty="0">
              <a:latin typeface="Arial Narrow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44076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idx="1"/>
          </p:nvPr>
        </p:nvSpPr>
        <p:spPr>
          <a:xfrm>
            <a:off x="1042988" y="762000"/>
            <a:ext cx="6777037" cy="5070475"/>
          </a:xfrm>
        </p:spPr>
        <p:txBody>
          <a:bodyPr>
            <a:normAutofit/>
          </a:bodyPr>
          <a:lstStyle/>
          <a:p>
            <a:pPr>
              <a:buNone/>
            </a:pPr>
            <a:endParaRPr lang="en-GB" sz="2000" dirty="0">
              <a:latin typeface="Arial Narrow" pitchFamily="34" charset="0"/>
            </a:endParaRPr>
          </a:p>
          <a:p>
            <a:r>
              <a:rPr lang="en-US" sz="2000" b="1" dirty="0">
                <a:latin typeface="Arial Narrow" pitchFamily="34" charset="0"/>
              </a:rPr>
              <a:t>Campania “</a:t>
            </a:r>
            <a:r>
              <a:rPr lang="en-US" sz="2000" b="1" dirty="0" err="1">
                <a:latin typeface="Arial Narrow" pitchFamily="34" charset="0"/>
              </a:rPr>
              <a:t>Masa</a:t>
            </a:r>
            <a:r>
              <a:rPr lang="en-US" sz="2000" b="1" dirty="0">
                <a:latin typeface="Arial Narrow" pitchFamily="34" charset="0"/>
              </a:rPr>
              <a:t> </a:t>
            </a:r>
            <a:r>
              <a:rPr lang="en-US" sz="2000" b="1" dirty="0" err="1">
                <a:latin typeface="Arial Narrow" pitchFamily="34" charset="0"/>
              </a:rPr>
              <a:t>calda</a:t>
            </a:r>
            <a:r>
              <a:rPr lang="en-US" sz="2000" b="1" dirty="0">
                <a:latin typeface="Arial Narrow" pitchFamily="34" charset="0"/>
              </a:rPr>
              <a:t> </a:t>
            </a:r>
            <a:r>
              <a:rPr lang="en-US" sz="2000" b="1" dirty="0" err="1">
                <a:latin typeface="Arial Narrow" pitchFamily="34" charset="0"/>
              </a:rPr>
              <a:t>pentru</a:t>
            </a:r>
            <a:r>
              <a:rPr lang="en-US" sz="2000" b="1" dirty="0">
                <a:latin typeface="Arial Narrow" pitchFamily="34" charset="0"/>
              </a:rPr>
              <a:t> </a:t>
            </a:r>
            <a:r>
              <a:rPr lang="en-US" sz="2000" b="1" dirty="0" err="1">
                <a:latin typeface="Arial Narrow" pitchFamily="34" charset="0"/>
              </a:rPr>
              <a:t>cei</a:t>
            </a:r>
            <a:r>
              <a:rPr lang="en-US" sz="2000" b="1" dirty="0">
                <a:latin typeface="Arial Narrow" pitchFamily="34" charset="0"/>
              </a:rPr>
              <a:t> </a:t>
            </a:r>
            <a:r>
              <a:rPr lang="en-US" sz="2000" b="1" dirty="0" err="1">
                <a:latin typeface="Arial Narrow" pitchFamily="34" charset="0"/>
              </a:rPr>
              <a:t>nevoiasi</a:t>
            </a:r>
            <a:r>
              <a:rPr lang="en-US" sz="2000" b="1" dirty="0">
                <a:latin typeface="Arial Narrow" pitchFamily="34" charset="0"/>
              </a:rPr>
              <a:t>”- </a:t>
            </a:r>
            <a:r>
              <a:rPr lang="en-US" sz="2000" dirty="0">
                <a:latin typeface="Arial Narrow" pitchFamily="34" charset="0"/>
              </a:rPr>
              <a:t>au </a:t>
            </a:r>
            <a:r>
              <a:rPr lang="en-US" sz="2000" dirty="0" err="1">
                <a:latin typeface="Arial Narrow" pitchFamily="34" charset="0"/>
              </a:rPr>
              <a:t>fost</a:t>
            </a:r>
            <a:r>
              <a:rPr lang="en-US" sz="2000" dirty="0">
                <a:latin typeface="Arial Narrow" pitchFamily="34" charset="0"/>
              </a:rPr>
              <a:t> </a:t>
            </a:r>
            <a:r>
              <a:rPr lang="en-US" sz="2000" dirty="0" err="1">
                <a:latin typeface="Arial Narrow" pitchFamily="34" charset="0"/>
              </a:rPr>
              <a:t>pregatite</a:t>
            </a:r>
            <a:r>
              <a:rPr lang="en-US" sz="2000" dirty="0">
                <a:latin typeface="Arial Narrow" pitchFamily="34" charset="0"/>
              </a:rPr>
              <a:t> un </a:t>
            </a:r>
            <a:r>
              <a:rPr lang="en-US" sz="2000" dirty="0" err="1">
                <a:latin typeface="Arial Narrow" pitchFamily="34" charset="0"/>
              </a:rPr>
              <a:t>numar</a:t>
            </a:r>
            <a:r>
              <a:rPr lang="en-US" sz="2000" dirty="0">
                <a:latin typeface="Arial Narrow" pitchFamily="34" charset="0"/>
              </a:rPr>
              <a:t> de 100 de </a:t>
            </a:r>
            <a:r>
              <a:rPr lang="en-US" sz="2000" dirty="0" err="1">
                <a:latin typeface="Arial Narrow" pitchFamily="34" charset="0"/>
              </a:rPr>
              <a:t>portii</a:t>
            </a:r>
            <a:r>
              <a:rPr lang="en-US" sz="2000" dirty="0">
                <a:latin typeface="Arial Narrow" pitchFamily="34" charset="0"/>
              </a:rPr>
              <a:t> de </a:t>
            </a:r>
            <a:r>
              <a:rPr lang="en-US" sz="2000" dirty="0" err="1">
                <a:latin typeface="Arial Narrow" pitchFamily="34" charset="0"/>
              </a:rPr>
              <a:t>mancare</a:t>
            </a:r>
            <a:r>
              <a:rPr lang="en-US" sz="2000" dirty="0">
                <a:latin typeface="Arial Narrow" pitchFamily="34" charset="0"/>
              </a:rPr>
              <a:t> </a:t>
            </a:r>
            <a:r>
              <a:rPr lang="en-US" sz="2000" dirty="0" err="1">
                <a:latin typeface="Arial Narrow" pitchFamily="34" charset="0"/>
              </a:rPr>
              <a:t>pentru</a:t>
            </a:r>
            <a:r>
              <a:rPr lang="en-US" sz="2000" dirty="0">
                <a:latin typeface="Arial Narrow" pitchFamily="34" charset="0"/>
              </a:rPr>
              <a:t> </a:t>
            </a:r>
            <a:r>
              <a:rPr lang="en-US" sz="2000" dirty="0" err="1">
                <a:latin typeface="Arial Narrow" pitchFamily="34" charset="0"/>
              </a:rPr>
              <a:t>cei</a:t>
            </a:r>
            <a:r>
              <a:rPr lang="en-US" sz="2000" dirty="0">
                <a:latin typeface="Arial Narrow" pitchFamily="34" charset="0"/>
              </a:rPr>
              <a:t> </a:t>
            </a:r>
            <a:r>
              <a:rPr lang="en-US" sz="2000" dirty="0" err="1">
                <a:latin typeface="Arial Narrow" pitchFamily="34" charset="0"/>
              </a:rPr>
              <a:t>nevoiasi</a:t>
            </a:r>
            <a:r>
              <a:rPr lang="en-US" sz="2000" dirty="0">
                <a:latin typeface="Arial Narrow" pitchFamily="34" charset="0"/>
              </a:rPr>
              <a:t> care s-au </a:t>
            </a:r>
            <a:r>
              <a:rPr lang="en-US" sz="2000" dirty="0" err="1">
                <a:latin typeface="Arial Narrow" pitchFamily="34" charset="0"/>
              </a:rPr>
              <a:t>distribuit</a:t>
            </a:r>
            <a:r>
              <a:rPr lang="en-US" sz="2000" dirty="0">
                <a:latin typeface="Arial Narrow" pitchFamily="34" charset="0"/>
              </a:rPr>
              <a:t> la </a:t>
            </a:r>
            <a:r>
              <a:rPr lang="en-US" sz="2000" dirty="0" err="1">
                <a:latin typeface="Arial Narrow" pitchFamily="34" charset="0"/>
              </a:rPr>
              <a:t>sediul</a:t>
            </a:r>
            <a:r>
              <a:rPr lang="en-US" sz="2000" dirty="0">
                <a:latin typeface="Arial Narrow" pitchFamily="34" charset="0"/>
              </a:rPr>
              <a:t> </a:t>
            </a:r>
            <a:r>
              <a:rPr lang="en-US" sz="2000" dirty="0" err="1">
                <a:latin typeface="Arial Narrow" pitchFamily="34" charset="0"/>
              </a:rPr>
              <a:t>Asociatiei</a:t>
            </a:r>
            <a:r>
              <a:rPr lang="en-US" sz="2000" dirty="0">
                <a:latin typeface="Arial Narrow" pitchFamily="34" charset="0"/>
              </a:rPr>
              <a:t> din </a:t>
            </a:r>
            <a:r>
              <a:rPr lang="en-US" sz="2000" dirty="0" err="1">
                <a:latin typeface="Arial Narrow" pitchFamily="34" charset="0"/>
              </a:rPr>
              <a:t>Oltenita</a:t>
            </a:r>
            <a:r>
              <a:rPr lang="en-US" sz="2000" dirty="0">
                <a:latin typeface="Arial Narrow" pitchFamily="34" charset="0"/>
              </a:rPr>
              <a:t>.</a:t>
            </a:r>
            <a:endParaRPr lang="en-GB" sz="2000" dirty="0">
              <a:latin typeface="Arial Narrow" pitchFamily="34" charset="0"/>
            </a:endParaRPr>
          </a:p>
          <a:p>
            <a:r>
              <a:rPr lang="en-GB" sz="2000" dirty="0">
                <a:latin typeface="Arial Narrow" pitchFamily="34" charset="0"/>
              </a:rPr>
              <a:t>Campania </a:t>
            </a:r>
            <a:r>
              <a:rPr lang="en-GB" sz="2000" dirty="0" err="1">
                <a:latin typeface="Arial Narrow" pitchFamily="34" charset="0"/>
              </a:rPr>
              <a:t>anual</a:t>
            </a:r>
            <a:r>
              <a:rPr lang="ro-RO" sz="2000" dirty="0">
                <a:latin typeface="Arial Narrow" pitchFamily="34" charset="0"/>
              </a:rPr>
              <a:t>ă</a:t>
            </a:r>
            <a:r>
              <a:rPr lang="en-GB" sz="2000" dirty="0">
                <a:latin typeface="Arial Narrow" pitchFamily="34" charset="0"/>
              </a:rPr>
              <a:t> “</a:t>
            </a:r>
            <a:r>
              <a:rPr lang="en-GB" sz="2000" b="1" dirty="0" err="1">
                <a:latin typeface="Arial Narrow" pitchFamily="34" charset="0"/>
              </a:rPr>
              <a:t>Scrisoare</a:t>
            </a:r>
            <a:r>
              <a:rPr lang="en-GB" sz="2000" b="1" dirty="0">
                <a:latin typeface="Arial Narrow" pitchFamily="34" charset="0"/>
              </a:rPr>
              <a:t> c</a:t>
            </a:r>
            <a:r>
              <a:rPr lang="ro-RO" sz="2000" b="1" dirty="0">
                <a:latin typeface="Arial Narrow" pitchFamily="34" charset="0"/>
              </a:rPr>
              <a:t>ă</a:t>
            </a:r>
            <a:r>
              <a:rPr lang="en-GB" sz="2000" b="1" dirty="0" err="1">
                <a:latin typeface="Arial Narrow" pitchFamily="34" charset="0"/>
              </a:rPr>
              <a:t>tre</a:t>
            </a:r>
            <a:r>
              <a:rPr lang="en-GB" sz="2000" b="1" dirty="0">
                <a:latin typeface="Arial Narrow" pitchFamily="34" charset="0"/>
              </a:rPr>
              <a:t> Mo</a:t>
            </a:r>
            <a:r>
              <a:rPr lang="ro-RO" sz="2000" b="1" dirty="0">
                <a:latin typeface="Arial Narrow" pitchFamily="34" charset="0"/>
              </a:rPr>
              <a:t>ș</a:t>
            </a:r>
            <a:r>
              <a:rPr lang="en-GB" sz="2000" b="1" dirty="0">
                <a:latin typeface="Arial Narrow" pitchFamily="34" charset="0"/>
              </a:rPr>
              <a:t> Cr</a:t>
            </a:r>
            <a:r>
              <a:rPr lang="ro-RO" sz="2000" b="1" dirty="0">
                <a:latin typeface="Arial Narrow" pitchFamily="34" charset="0"/>
              </a:rPr>
              <a:t>ă</a:t>
            </a:r>
            <a:r>
              <a:rPr lang="en-GB" sz="2000" b="1" dirty="0" err="1">
                <a:latin typeface="Arial Narrow" pitchFamily="34" charset="0"/>
              </a:rPr>
              <a:t>ciun</a:t>
            </a:r>
            <a:r>
              <a:rPr lang="en-GB" sz="2000" dirty="0">
                <a:latin typeface="Arial Narrow" pitchFamily="34" charset="0"/>
              </a:rPr>
              <a:t>”, </a:t>
            </a:r>
            <a:r>
              <a:rPr lang="en-GB" sz="2000" dirty="0" err="1">
                <a:latin typeface="Arial Narrow" pitchFamily="34" charset="0"/>
              </a:rPr>
              <a:t>prin</a:t>
            </a:r>
            <a:r>
              <a:rPr lang="en-GB" sz="2000" dirty="0">
                <a:latin typeface="Arial Narrow" pitchFamily="34" charset="0"/>
              </a:rPr>
              <a:t> care 100 de </a:t>
            </a:r>
            <a:r>
              <a:rPr lang="en-GB" sz="2000" dirty="0" err="1">
                <a:latin typeface="Arial Narrow" pitchFamily="34" charset="0"/>
              </a:rPr>
              <a:t>copila</a:t>
            </a:r>
            <a:r>
              <a:rPr lang="ro-RO" sz="2000" dirty="0">
                <a:latin typeface="Arial Narrow" pitchFamily="34" charset="0"/>
              </a:rPr>
              <a:t>ș</a:t>
            </a:r>
            <a:r>
              <a:rPr lang="en-GB" sz="2000" dirty="0">
                <a:latin typeface="Arial Narrow" pitchFamily="34" charset="0"/>
              </a:rPr>
              <a:t>i </a:t>
            </a:r>
            <a:r>
              <a:rPr lang="en-GB" sz="2000" dirty="0" err="1">
                <a:latin typeface="Arial Narrow" pitchFamily="34" charset="0"/>
              </a:rPr>
              <a:t>proveni</a:t>
            </a:r>
            <a:r>
              <a:rPr lang="ro-RO" sz="2000" dirty="0">
                <a:latin typeface="Arial Narrow" pitchFamily="34" charset="0"/>
              </a:rPr>
              <a:t>ț</a:t>
            </a:r>
            <a:r>
              <a:rPr lang="en-GB" sz="2000" dirty="0">
                <a:latin typeface="Arial Narrow" pitchFamily="34" charset="0"/>
              </a:rPr>
              <a:t>i din </a:t>
            </a:r>
            <a:r>
              <a:rPr lang="en-GB" sz="2000" dirty="0" err="1">
                <a:latin typeface="Arial Narrow" pitchFamily="34" charset="0"/>
              </a:rPr>
              <a:t>medii</a:t>
            </a:r>
            <a:r>
              <a:rPr lang="en-GB" sz="2000" dirty="0">
                <a:latin typeface="Arial Narrow" pitchFamily="34" charset="0"/>
              </a:rPr>
              <a:t> </a:t>
            </a:r>
            <a:r>
              <a:rPr lang="en-GB" sz="2000" dirty="0" err="1">
                <a:latin typeface="Arial Narrow" pitchFamily="34" charset="0"/>
              </a:rPr>
              <a:t>defavorizate</a:t>
            </a:r>
            <a:r>
              <a:rPr lang="en-GB" sz="2000" dirty="0">
                <a:latin typeface="Arial Narrow" pitchFamily="34" charset="0"/>
              </a:rPr>
              <a:t> </a:t>
            </a:r>
            <a:r>
              <a:rPr lang="en-GB" sz="2000" dirty="0" err="1">
                <a:latin typeface="Arial Narrow" pitchFamily="34" charset="0"/>
              </a:rPr>
              <a:t>ce</a:t>
            </a:r>
            <a:r>
              <a:rPr lang="en-GB" sz="2000" dirty="0">
                <a:latin typeface="Arial Narrow" pitchFamily="34" charset="0"/>
              </a:rPr>
              <a:t> au </a:t>
            </a:r>
            <a:r>
              <a:rPr lang="en-GB" sz="2000" dirty="0" err="1">
                <a:latin typeface="Arial Narrow" pitchFamily="34" charset="0"/>
              </a:rPr>
              <a:t>redactat</a:t>
            </a:r>
            <a:r>
              <a:rPr lang="en-GB" sz="2000" dirty="0">
                <a:latin typeface="Arial Narrow" pitchFamily="34" charset="0"/>
              </a:rPr>
              <a:t> </a:t>
            </a:r>
            <a:r>
              <a:rPr lang="en-GB" sz="2000" dirty="0" err="1">
                <a:latin typeface="Arial Narrow" pitchFamily="34" charset="0"/>
              </a:rPr>
              <a:t>scrisori</a:t>
            </a:r>
            <a:r>
              <a:rPr lang="en-GB" sz="2000" dirty="0">
                <a:latin typeface="Arial Narrow" pitchFamily="34" charset="0"/>
              </a:rPr>
              <a:t> c</a:t>
            </a:r>
            <a:r>
              <a:rPr lang="ro-RO" sz="2000" dirty="0">
                <a:latin typeface="Arial Narrow" pitchFamily="34" charset="0"/>
              </a:rPr>
              <a:t>ă</a:t>
            </a:r>
            <a:r>
              <a:rPr lang="en-GB" sz="2000" dirty="0" err="1">
                <a:latin typeface="Arial Narrow" pitchFamily="34" charset="0"/>
              </a:rPr>
              <a:t>tre</a:t>
            </a:r>
            <a:r>
              <a:rPr lang="en-GB" sz="2000" dirty="0">
                <a:latin typeface="Arial Narrow" pitchFamily="34" charset="0"/>
              </a:rPr>
              <a:t> Mo</a:t>
            </a:r>
            <a:r>
              <a:rPr lang="ro-RO" sz="2000" dirty="0">
                <a:latin typeface="Arial Narrow" pitchFamily="34" charset="0"/>
              </a:rPr>
              <a:t>ș</a:t>
            </a:r>
            <a:r>
              <a:rPr lang="en-GB" sz="2000" dirty="0">
                <a:latin typeface="Arial Narrow" pitchFamily="34" charset="0"/>
              </a:rPr>
              <a:t> Cr</a:t>
            </a:r>
            <a:r>
              <a:rPr lang="ro-RO" sz="2000" dirty="0">
                <a:latin typeface="Arial Narrow" pitchFamily="34" charset="0"/>
              </a:rPr>
              <a:t>ă</a:t>
            </a:r>
            <a:r>
              <a:rPr lang="en-GB" sz="2000" dirty="0" err="1">
                <a:latin typeface="Arial Narrow" pitchFamily="34" charset="0"/>
              </a:rPr>
              <a:t>ciun</a:t>
            </a:r>
            <a:r>
              <a:rPr lang="en-GB" sz="2000" dirty="0">
                <a:latin typeface="Arial Narrow" pitchFamily="34" charset="0"/>
              </a:rPr>
              <a:t>, au </a:t>
            </a:r>
            <a:r>
              <a:rPr lang="en-GB" sz="2000" dirty="0" err="1">
                <a:latin typeface="Arial Narrow" pitchFamily="34" charset="0"/>
              </a:rPr>
              <a:t>participat</a:t>
            </a:r>
            <a:r>
              <a:rPr lang="en-GB" sz="2000" dirty="0">
                <a:latin typeface="Arial Narrow" pitchFamily="34" charset="0"/>
              </a:rPr>
              <a:t> la o </a:t>
            </a:r>
            <a:r>
              <a:rPr lang="en-GB" sz="2000" dirty="0" err="1">
                <a:latin typeface="Arial Narrow" pitchFamily="34" charset="0"/>
              </a:rPr>
              <a:t>scurt</a:t>
            </a:r>
            <a:r>
              <a:rPr lang="ro-RO" sz="2000" dirty="0">
                <a:latin typeface="Arial Narrow" pitchFamily="34" charset="0"/>
              </a:rPr>
              <a:t>ă</a:t>
            </a:r>
            <a:r>
              <a:rPr lang="en-GB" sz="2000" dirty="0">
                <a:latin typeface="Arial Narrow" pitchFamily="34" charset="0"/>
              </a:rPr>
              <a:t> </a:t>
            </a:r>
            <a:r>
              <a:rPr lang="en-GB" sz="2000" dirty="0" err="1">
                <a:latin typeface="Arial Narrow" pitchFamily="34" charset="0"/>
              </a:rPr>
              <a:t>festivitate</a:t>
            </a:r>
            <a:r>
              <a:rPr lang="en-GB" sz="2000" dirty="0">
                <a:latin typeface="Arial Narrow" pitchFamily="34" charset="0"/>
              </a:rPr>
              <a:t> </a:t>
            </a:r>
            <a:r>
              <a:rPr lang="en-GB" sz="2000" dirty="0" err="1">
                <a:latin typeface="Arial Narrow" pitchFamily="34" charset="0"/>
              </a:rPr>
              <a:t>prin</a:t>
            </a:r>
            <a:r>
              <a:rPr lang="en-GB" sz="2000" dirty="0">
                <a:latin typeface="Arial Narrow" pitchFamily="34" charset="0"/>
              </a:rPr>
              <a:t> care au </a:t>
            </a:r>
            <a:r>
              <a:rPr lang="en-GB" sz="2000" dirty="0" err="1">
                <a:latin typeface="Arial Narrow" pitchFamily="34" charset="0"/>
              </a:rPr>
              <a:t>primit</a:t>
            </a:r>
            <a:r>
              <a:rPr lang="en-GB" sz="2000" dirty="0">
                <a:latin typeface="Arial Narrow" pitchFamily="34" charset="0"/>
              </a:rPr>
              <a:t> </a:t>
            </a:r>
            <a:r>
              <a:rPr lang="en-GB" sz="2000" dirty="0" err="1">
                <a:latin typeface="Arial Narrow" pitchFamily="34" charset="0"/>
              </a:rPr>
              <a:t>cadourile</a:t>
            </a:r>
            <a:r>
              <a:rPr lang="en-GB" sz="2000" dirty="0">
                <a:latin typeface="Arial Narrow" pitchFamily="34" charset="0"/>
              </a:rPr>
              <a:t> </a:t>
            </a:r>
            <a:r>
              <a:rPr lang="en-GB" sz="2000" dirty="0" err="1">
                <a:latin typeface="Arial Narrow" pitchFamily="34" charset="0"/>
              </a:rPr>
              <a:t>mult</a:t>
            </a:r>
            <a:r>
              <a:rPr lang="en-GB" sz="2000" dirty="0">
                <a:latin typeface="Arial Narrow" pitchFamily="34" charset="0"/>
              </a:rPr>
              <a:t> a</a:t>
            </a:r>
            <a:r>
              <a:rPr lang="ro-RO" sz="2000" dirty="0">
                <a:latin typeface="Arial Narrow" pitchFamily="34" charset="0"/>
              </a:rPr>
              <a:t>ș</a:t>
            </a:r>
            <a:r>
              <a:rPr lang="en-GB" sz="2000" dirty="0" err="1">
                <a:latin typeface="Arial Narrow" pitchFamily="34" charset="0"/>
              </a:rPr>
              <a:t>teptate</a:t>
            </a:r>
            <a:r>
              <a:rPr lang="en-GB" sz="2000" dirty="0">
                <a:latin typeface="Arial Narrow" pitchFamily="34" charset="0"/>
              </a:rPr>
              <a:t>.</a:t>
            </a:r>
          </a:p>
          <a:p>
            <a:r>
              <a:rPr lang="en-GB" sz="2000" b="1" dirty="0" err="1">
                <a:latin typeface="Arial Narrow" pitchFamily="34" charset="0"/>
              </a:rPr>
              <a:t>Implementarea</a:t>
            </a:r>
            <a:r>
              <a:rPr lang="en-GB" sz="2000" b="1" dirty="0">
                <a:latin typeface="Arial Narrow" pitchFamily="34" charset="0"/>
              </a:rPr>
              <a:t> </a:t>
            </a:r>
            <a:r>
              <a:rPr lang="en-GB" sz="2000" b="1" dirty="0" err="1">
                <a:latin typeface="Arial Narrow" pitchFamily="34" charset="0"/>
              </a:rPr>
              <a:t>proiectului</a:t>
            </a:r>
            <a:r>
              <a:rPr lang="en-GB" sz="2000" b="1" dirty="0">
                <a:latin typeface="Arial Narrow" pitchFamily="34" charset="0"/>
              </a:rPr>
              <a:t> </a:t>
            </a:r>
            <a:r>
              <a:rPr lang="en-GB" sz="2000" b="1" dirty="0" err="1">
                <a:latin typeface="Arial Narrow" pitchFamily="34" charset="0"/>
              </a:rPr>
              <a:t>na</a:t>
            </a:r>
            <a:r>
              <a:rPr lang="ro-RO" sz="2000" b="1" dirty="0">
                <a:latin typeface="Arial Narrow" pitchFamily="34" charset="0"/>
              </a:rPr>
              <a:t>ț</a:t>
            </a:r>
            <a:r>
              <a:rPr lang="en-GB" sz="2000" b="1" dirty="0" err="1">
                <a:latin typeface="Arial Narrow" pitchFamily="34" charset="0"/>
              </a:rPr>
              <a:t>ional</a:t>
            </a:r>
            <a:r>
              <a:rPr lang="en-GB" sz="2000" b="1" dirty="0">
                <a:latin typeface="Arial Narrow" pitchFamily="34" charset="0"/>
              </a:rPr>
              <a:t> “</a:t>
            </a:r>
            <a:r>
              <a:rPr lang="en-GB" sz="2000" b="1" dirty="0" err="1">
                <a:latin typeface="Arial Narrow" pitchFamily="34" charset="0"/>
              </a:rPr>
              <a:t>Sprijin</a:t>
            </a:r>
            <a:r>
              <a:rPr lang="en-GB" sz="2000" b="1" dirty="0">
                <a:latin typeface="Arial Narrow" pitchFamily="34" charset="0"/>
              </a:rPr>
              <a:t> </a:t>
            </a:r>
            <a:r>
              <a:rPr lang="en-GB" sz="2000" b="1" dirty="0" err="1">
                <a:latin typeface="Arial Narrow" pitchFamily="34" charset="0"/>
              </a:rPr>
              <a:t>pentru</a:t>
            </a:r>
            <a:r>
              <a:rPr lang="en-GB" sz="2000" b="1" dirty="0">
                <a:latin typeface="Arial Narrow" pitchFamily="34" charset="0"/>
              </a:rPr>
              <a:t> </a:t>
            </a:r>
            <a:r>
              <a:rPr lang="en-GB" sz="2000" b="1" dirty="0" err="1">
                <a:latin typeface="Arial Narrow" pitchFamily="34" charset="0"/>
              </a:rPr>
              <a:t>persoanele</a:t>
            </a:r>
            <a:r>
              <a:rPr lang="en-GB" sz="2000" b="1" dirty="0">
                <a:latin typeface="Arial Narrow" pitchFamily="34" charset="0"/>
              </a:rPr>
              <a:t> </a:t>
            </a:r>
            <a:r>
              <a:rPr lang="en-GB" sz="2000" b="1" dirty="0" err="1">
                <a:latin typeface="Arial Narrow" pitchFamily="34" charset="0"/>
              </a:rPr>
              <a:t>vulnerabile</a:t>
            </a:r>
            <a:r>
              <a:rPr lang="en-GB" sz="2000" b="1" dirty="0">
                <a:latin typeface="Arial Narrow" pitchFamily="34" charset="0"/>
              </a:rPr>
              <a:t> </a:t>
            </a:r>
            <a:r>
              <a:rPr lang="ro-RO" sz="2000" b="1" dirty="0">
                <a:latin typeface="Arial Narrow" pitchFamily="34" charset="0"/>
              </a:rPr>
              <a:t>î</a:t>
            </a:r>
            <a:r>
              <a:rPr lang="en-GB" sz="2000" b="1" dirty="0">
                <a:latin typeface="Arial Narrow" pitchFamily="34" charset="0"/>
              </a:rPr>
              <a:t>n </a:t>
            </a:r>
            <a:r>
              <a:rPr lang="en-GB" sz="2000" b="1" dirty="0" err="1">
                <a:latin typeface="Arial Narrow" pitchFamily="34" charset="0"/>
              </a:rPr>
              <a:t>contextul</a:t>
            </a:r>
            <a:r>
              <a:rPr lang="en-GB" sz="2000" b="1" dirty="0">
                <a:latin typeface="Arial Narrow" pitchFamily="34" charset="0"/>
              </a:rPr>
              <a:t> </a:t>
            </a:r>
            <a:r>
              <a:rPr lang="en-GB" sz="2000" b="1" dirty="0" err="1">
                <a:latin typeface="Arial Narrow" pitchFamily="34" charset="0"/>
              </a:rPr>
              <a:t>epidemiei</a:t>
            </a:r>
            <a:r>
              <a:rPr lang="en-GB" sz="2000" b="1" dirty="0">
                <a:latin typeface="Arial Narrow" pitchFamily="34" charset="0"/>
              </a:rPr>
              <a:t> COVID 19”. </a:t>
            </a:r>
            <a:r>
              <a:rPr lang="en-GB" sz="2000" dirty="0">
                <a:latin typeface="Arial Narrow" pitchFamily="34" charset="0"/>
              </a:rPr>
              <a:t>Au </a:t>
            </a:r>
            <a:r>
              <a:rPr lang="en-GB" sz="2000" dirty="0" err="1">
                <a:latin typeface="Arial Narrow" pitchFamily="34" charset="0"/>
              </a:rPr>
              <a:t>fost</a:t>
            </a:r>
            <a:r>
              <a:rPr lang="en-GB" sz="2000" dirty="0">
                <a:latin typeface="Arial Narrow" pitchFamily="34" charset="0"/>
              </a:rPr>
              <a:t> </a:t>
            </a:r>
            <a:r>
              <a:rPr lang="en-GB" sz="2000" dirty="0" err="1">
                <a:latin typeface="Arial Narrow" pitchFamily="34" charset="0"/>
              </a:rPr>
              <a:t>identificate</a:t>
            </a:r>
            <a:r>
              <a:rPr lang="en-GB" sz="2000" dirty="0">
                <a:latin typeface="Arial Narrow" pitchFamily="34" charset="0"/>
              </a:rPr>
              <a:t> 300 de </a:t>
            </a:r>
            <a:r>
              <a:rPr lang="en-GB" sz="2000" dirty="0" err="1">
                <a:latin typeface="Arial Narrow" pitchFamily="34" charset="0"/>
              </a:rPr>
              <a:t>persoane</a:t>
            </a:r>
            <a:r>
              <a:rPr lang="en-GB" sz="2000" dirty="0">
                <a:latin typeface="Arial Narrow" pitchFamily="34" charset="0"/>
              </a:rPr>
              <a:t> v</a:t>
            </a:r>
            <a:r>
              <a:rPr lang="ro-RO" sz="2000" dirty="0">
                <a:latin typeface="Arial Narrow" pitchFamily="34" charset="0"/>
              </a:rPr>
              <a:t>â</a:t>
            </a:r>
            <a:r>
              <a:rPr lang="en-GB" sz="2000" dirty="0" err="1">
                <a:latin typeface="Arial Narrow" pitchFamily="34" charset="0"/>
              </a:rPr>
              <a:t>rstnice</a:t>
            </a:r>
            <a:r>
              <a:rPr lang="en-GB" sz="2000" dirty="0">
                <a:latin typeface="Arial Narrow" pitchFamily="34" charset="0"/>
              </a:rPr>
              <a:t> f</a:t>
            </a:r>
            <a:r>
              <a:rPr lang="ro-RO" sz="2000" dirty="0">
                <a:latin typeface="Arial Narrow" pitchFamily="34" charset="0"/>
              </a:rPr>
              <a:t>ă</a:t>
            </a:r>
            <a:r>
              <a:rPr lang="en-GB" sz="2000" dirty="0">
                <a:latin typeface="Arial Narrow" pitchFamily="34" charset="0"/>
              </a:rPr>
              <a:t>r</a:t>
            </a:r>
            <a:r>
              <a:rPr lang="ro-RO" sz="2000" dirty="0">
                <a:latin typeface="Arial Narrow" pitchFamily="34" charset="0"/>
              </a:rPr>
              <a:t>ă</a:t>
            </a:r>
            <a:r>
              <a:rPr lang="en-GB" sz="2000" dirty="0">
                <a:latin typeface="Arial Narrow" pitchFamily="34" charset="0"/>
              </a:rPr>
              <a:t> </a:t>
            </a:r>
            <a:r>
              <a:rPr lang="en-GB" sz="2000" dirty="0" err="1">
                <a:latin typeface="Arial Narrow" pitchFamily="34" charset="0"/>
              </a:rPr>
              <a:t>apar</a:t>
            </a:r>
            <a:r>
              <a:rPr lang="ro-RO" sz="2000" dirty="0">
                <a:latin typeface="Arial Narrow" pitchFamily="34" charset="0"/>
              </a:rPr>
              <a:t>ț</a:t>
            </a:r>
            <a:r>
              <a:rPr lang="en-GB" sz="2000" dirty="0" err="1">
                <a:latin typeface="Arial Narrow" pitchFamily="34" charset="0"/>
              </a:rPr>
              <a:t>inatori</a:t>
            </a:r>
            <a:r>
              <a:rPr lang="en-GB" sz="2000" dirty="0">
                <a:latin typeface="Arial Narrow" pitchFamily="34" charset="0"/>
              </a:rPr>
              <a:t> </a:t>
            </a:r>
            <a:r>
              <a:rPr lang="ro-RO" sz="2000" dirty="0" err="1">
                <a:latin typeface="Arial Narrow" pitchFamily="34" charset="0"/>
              </a:rPr>
              <a:t>ș</a:t>
            </a:r>
            <a:r>
              <a:rPr lang="en-GB" sz="2000" dirty="0">
                <a:latin typeface="Arial Narrow" pitchFamily="34" charset="0"/>
              </a:rPr>
              <a:t>i </a:t>
            </a:r>
            <a:r>
              <a:rPr lang="en-GB" sz="2000" dirty="0" err="1">
                <a:latin typeface="Arial Narrow" pitchFamily="34" charset="0"/>
              </a:rPr>
              <a:t>persoane</a:t>
            </a:r>
            <a:r>
              <a:rPr lang="en-GB" sz="2000" dirty="0">
                <a:latin typeface="Arial Narrow" pitchFamily="34" charset="0"/>
              </a:rPr>
              <a:t> cu </a:t>
            </a:r>
            <a:r>
              <a:rPr lang="en-GB" sz="2000" dirty="0" err="1">
                <a:latin typeface="Arial Narrow" pitchFamily="34" charset="0"/>
              </a:rPr>
              <a:t>dizabilitati</a:t>
            </a:r>
            <a:r>
              <a:rPr lang="en-GB" sz="2000" dirty="0">
                <a:latin typeface="Arial Narrow" pitchFamily="34" charset="0"/>
              </a:rPr>
              <a:t> </a:t>
            </a:r>
            <a:r>
              <a:rPr lang="ro-RO" sz="2000" dirty="0">
                <a:latin typeface="Arial Narrow" pitchFamily="34" charset="0"/>
              </a:rPr>
              <a:t>din Giurgiu și Oltenița, </a:t>
            </a:r>
            <a:r>
              <a:rPr lang="en-GB" sz="2000" dirty="0">
                <a:latin typeface="Arial Narrow" pitchFamily="34" charset="0"/>
              </a:rPr>
              <a:t>care au </a:t>
            </a:r>
            <a:r>
              <a:rPr lang="en-GB" sz="2000" dirty="0" err="1">
                <a:latin typeface="Arial Narrow" pitchFamily="34" charset="0"/>
              </a:rPr>
              <a:t>beneficiat</a:t>
            </a:r>
            <a:r>
              <a:rPr lang="en-GB" sz="2000" dirty="0">
                <a:latin typeface="Arial Narrow" pitchFamily="34" charset="0"/>
              </a:rPr>
              <a:t> de: </a:t>
            </a:r>
            <a:r>
              <a:rPr lang="en-GB" sz="2000" dirty="0" err="1">
                <a:latin typeface="Arial Narrow" pitchFamily="34" charset="0"/>
              </a:rPr>
              <a:t>consiliere</a:t>
            </a:r>
            <a:r>
              <a:rPr lang="en-GB" sz="2000" dirty="0">
                <a:latin typeface="Arial Narrow" pitchFamily="34" charset="0"/>
              </a:rPr>
              <a:t> </a:t>
            </a:r>
            <a:r>
              <a:rPr lang="ro-RO" sz="2000" dirty="0" err="1">
                <a:latin typeface="Arial Narrow" pitchFamily="34" charset="0"/>
              </a:rPr>
              <a:t>ș</a:t>
            </a:r>
            <a:r>
              <a:rPr lang="en-GB" sz="2000" dirty="0">
                <a:latin typeface="Arial Narrow" pitchFamily="34" charset="0"/>
              </a:rPr>
              <a:t>i </a:t>
            </a:r>
            <a:r>
              <a:rPr lang="en-GB" sz="2000" dirty="0" err="1">
                <a:latin typeface="Arial Narrow" pitchFamily="34" charset="0"/>
              </a:rPr>
              <a:t>informare</a:t>
            </a:r>
            <a:r>
              <a:rPr lang="en-GB" sz="2000" dirty="0">
                <a:latin typeface="Arial Narrow" pitchFamily="34" charset="0"/>
              </a:rPr>
              <a:t> </a:t>
            </a:r>
            <a:r>
              <a:rPr lang="ro-RO" sz="2000" dirty="0">
                <a:latin typeface="Arial Narrow" pitchFamily="34" charset="0"/>
              </a:rPr>
              <a:t>î</a:t>
            </a:r>
            <a:r>
              <a:rPr lang="en-GB" sz="2000" dirty="0">
                <a:latin typeface="Arial Narrow" pitchFamily="34" charset="0"/>
              </a:rPr>
              <a:t>n </a:t>
            </a:r>
            <a:r>
              <a:rPr lang="en-GB" sz="2000" dirty="0" err="1">
                <a:latin typeface="Arial Narrow" pitchFamily="34" charset="0"/>
              </a:rPr>
              <a:t>vederea</a:t>
            </a:r>
            <a:r>
              <a:rPr lang="en-GB" sz="2000" dirty="0">
                <a:latin typeface="Arial Narrow" pitchFamily="34" charset="0"/>
              </a:rPr>
              <a:t> </a:t>
            </a:r>
            <a:r>
              <a:rPr lang="en-GB" sz="2000" dirty="0" err="1">
                <a:latin typeface="Arial Narrow" pitchFamily="34" charset="0"/>
              </a:rPr>
              <a:t>prevenirii</a:t>
            </a:r>
            <a:r>
              <a:rPr lang="en-GB" sz="2000" dirty="0">
                <a:latin typeface="Arial Narrow" pitchFamily="34" charset="0"/>
              </a:rPr>
              <a:t> </a:t>
            </a:r>
            <a:r>
              <a:rPr lang="en-GB" sz="2000" dirty="0" err="1">
                <a:latin typeface="Arial Narrow" pitchFamily="34" charset="0"/>
              </a:rPr>
              <a:t>infec</a:t>
            </a:r>
            <a:r>
              <a:rPr lang="ro-RO" sz="2000" dirty="0">
                <a:latin typeface="Arial Narrow" pitchFamily="34" charset="0"/>
              </a:rPr>
              <a:t>ț</a:t>
            </a:r>
            <a:r>
              <a:rPr lang="en-GB" sz="2000" dirty="0" err="1">
                <a:latin typeface="Arial Narrow" pitchFamily="34" charset="0"/>
              </a:rPr>
              <a:t>iei</a:t>
            </a:r>
            <a:r>
              <a:rPr lang="en-GB" sz="2000" dirty="0">
                <a:latin typeface="Arial Narrow" pitchFamily="34" charset="0"/>
              </a:rPr>
              <a:t> cu </a:t>
            </a:r>
            <a:r>
              <a:rPr lang="en-GB" sz="2000" dirty="0" err="1">
                <a:latin typeface="Arial Narrow" pitchFamily="34" charset="0"/>
              </a:rPr>
              <a:t>virsulul</a:t>
            </a:r>
            <a:r>
              <a:rPr lang="en-GB" sz="2000" dirty="0">
                <a:latin typeface="Arial Narrow" pitchFamily="34" charset="0"/>
              </a:rPr>
              <a:t> </a:t>
            </a:r>
            <a:r>
              <a:rPr lang="en-GB" sz="2000" dirty="0" err="1">
                <a:latin typeface="Arial Narrow" pitchFamily="34" charset="0"/>
              </a:rPr>
              <a:t>covid</a:t>
            </a:r>
            <a:r>
              <a:rPr lang="en-GB" sz="2000" dirty="0">
                <a:latin typeface="Arial Narrow" pitchFamily="34" charset="0"/>
              </a:rPr>
              <a:t> 19, </a:t>
            </a:r>
            <a:r>
              <a:rPr lang="en-GB" sz="2000" dirty="0" err="1">
                <a:latin typeface="Arial Narrow" pitchFamily="34" charset="0"/>
              </a:rPr>
              <a:t>distribuire</a:t>
            </a:r>
            <a:r>
              <a:rPr lang="en-GB" sz="2000" dirty="0">
                <a:latin typeface="Arial Narrow" pitchFamily="34" charset="0"/>
              </a:rPr>
              <a:t> </a:t>
            </a:r>
            <a:r>
              <a:rPr lang="en-GB" sz="2000" dirty="0" err="1">
                <a:latin typeface="Arial Narrow" pitchFamily="34" charset="0"/>
              </a:rPr>
              <a:t>pachete</a:t>
            </a:r>
            <a:r>
              <a:rPr lang="en-GB" sz="2000" dirty="0">
                <a:latin typeface="Arial Narrow" pitchFamily="34" charset="0"/>
              </a:rPr>
              <a:t> cu </a:t>
            </a:r>
            <a:r>
              <a:rPr lang="en-GB" sz="2000" dirty="0" err="1">
                <a:latin typeface="Arial Narrow" pitchFamily="34" charset="0"/>
              </a:rPr>
              <a:t>materiale</a:t>
            </a:r>
            <a:r>
              <a:rPr lang="en-GB" sz="2000" dirty="0">
                <a:latin typeface="Arial Narrow" pitchFamily="34" charset="0"/>
              </a:rPr>
              <a:t> de </a:t>
            </a:r>
            <a:r>
              <a:rPr lang="en-GB" sz="2000" dirty="0" err="1">
                <a:latin typeface="Arial Narrow" pitchFamily="34" charset="0"/>
              </a:rPr>
              <a:t>protec</a:t>
            </a:r>
            <a:r>
              <a:rPr lang="ro-RO" sz="2000" dirty="0">
                <a:latin typeface="Arial Narrow" pitchFamily="34" charset="0"/>
              </a:rPr>
              <a:t>ț</a:t>
            </a:r>
            <a:r>
              <a:rPr lang="en-GB" sz="2000" dirty="0" err="1">
                <a:latin typeface="Arial Narrow" pitchFamily="34" charset="0"/>
              </a:rPr>
              <a:t>ie</a:t>
            </a:r>
            <a:r>
              <a:rPr lang="en-GB" sz="2000" dirty="0">
                <a:latin typeface="Arial Narrow" pitchFamily="34" charset="0"/>
              </a:rPr>
              <a:t>.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44414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90600" y="762000"/>
            <a:ext cx="7077634" cy="762000"/>
          </a:xfrm>
        </p:spPr>
        <p:txBody>
          <a:bodyPr/>
          <a:lstStyle/>
          <a:p>
            <a:r>
              <a:rPr lang="ro-RO" dirty="0"/>
              <a:t>OBIECTIVELE PRINCIPALE</a:t>
            </a:r>
            <a:endParaRPr lang="en-GB" dirty="0"/>
          </a:p>
        </p:txBody>
      </p:sp>
      <p:sp>
        <p:nvSpPr>
          <p:cNvPr id="5" name="Title 1"/>
          <p:cNvSpPr>
            <a:spLocks noGrp="1"/>
          </p:cNvSpPr>
          <p:nvPr>
            <p:ph idx="1"/>
          </p:nvPr>
        </p:nvSpPr>
        <p:spPr>
          <a:xfrm>
            <a:off x="1043492" y="1524000"/>
            <a:ext cx="6777317" cy="4800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o-RO" sz="2000" dirty="0">
                <a:latin typeface="Arial Narrow" pitchFamily="34" charset="0"/>
                <a:cs typeface="Times New Roman" pitchFamily="18" charset="0"/>
              </a:rPr>
              <a:t>-</a:t>
            </a:r>
            <a:r>
              <a:rPr lang="en-GB" sz="2000" dirty="0">
                <a:latin typeface="Arial Narrow" pitchFamily="34" charset="0"/>
                <a:cs typeface="Times New Roman" pitchFamily="18" charset="0"/>
              </a:rPr>
              <a:t>P</a:t>
            </a:r>
            <a:r>
              <a:rPr lang="ro-RO" sz="2000" dirty="0">
                <a:latin typeface="Arial Narrow" pitchFamily="34" charset="0"/>
                <a:cs typeface="Times New Roman" pitchFamily="18" charset="0"/>
              </a:rPr>
              <a:t>romovarea noțiunilor de empatie și altruism</a:t>
            </a:r>
          </a:p>
          <a:p>
            <a:pPr marL="0" indent="0">
              <a:buNone/>
            </a:pPr>
            <a:r>
              <a:rPr lang="ro-RO" sz="2000" dirty="0">
                <a:latin typeface="Arial Narrow" pitchFamily="34" charset="0"/>
                <a:cs typeface="Times New Roman" pitchFamily="18" charset="0"/>
              </a:rPr>
              <a:t>-</a:t>
            </a:r>
            <a:r>
              <a:rPr lang="en-GB" sz="2000" dirty="0">
                <a:latin typeface="Arial Narrow" pitchFamily="34" charset="0"/>
                <a:cs typeface="Times New Roman" pitchFamily="18" charset="0"/>
              </a:rPr>
              <a:t>S</a:t>
            </a:r>
            <a:r>
              <a:rPr lang="ro-RO" sz="2000" dirty="0">
                <a:latin typeface="Arial Narrow" pitchFamily="34" charset="0"/>
                <a:cs typeface="Times New Roman" pitchFamily="18" charset="0"/>
              </a:rPr>
              <a:t>usținerea drepturilor omului</a:t>
            </a:r>
          </a:p>
          <a:p>
            <a:pPr marL="0" indent="0">
              <a:buNone/>
            </a:pPr>
            <a:r>
              <a:rPr lang="ro-RO" sz="2000" dirty="0">
                <a:latin typeface="Arial Narrow" pitchFamily="34" charset="0"/>
                <a:cs typeface="Times New Roman" pitchFamily="18" charset="0"/>
              </a:rPr>
              <a:t>-</a:t>
            </a:r>
            <a:r>
              <a:rPr lang="en-GB" sz="2000" dirty="0">
                <a:latin typeface="Arial Narrow" pitchFamily="34" charset="0"/>
                <a:cs typeface="Times New Roman" pitchFamily="18" charset="0"/>
              </a:rPr>
              <a:t>S</a:t>
            </a:r>
            <a:r>
              <a:rPr lang="ro-RO" sz="2000" dirty="0">
                <a:latin typeface="Arial Narrow" pitchFamily="34" charset="0"/>
                <a:cs typeface="Times New Roman" pitchFamily="18" charset="0"/>
              </a:rPr>
              <a:t>prijinirea tinerilor, a persoanelor cu dizabilități și a oricărei persoane aflată în situație de dificultate pentru integrare în societate, prin proiecte, campanii sau consiliere</a:t>
            </a:r>
          </a:p>
          <a:p>
            <a:pPr marL="0" indent="0">
              <a:buNone/>
            </a:pPr>
            <a:r>
              <a:rPr lang="ro-RO" sz="2000" dirty="0">
                <a:latin typeface="Arial Narrow" pitchFamily="34" charset="0"/>
                <a:cs typeface="Times New Roman" pitchFamily="18" charset="0"/>
              </a:rPr>
              <a:t>-</a:t>
            </a:r>
            <a:r>
              <a:rPr lang="en-GB" sz="2000" dirty="0">
                <a:latin typeface="Arial Narrow" pitchFamily="34" charset="0"/>
                <a:cs typeface="Times New Roman" pitchFamily="18" charset="0"/>
              </a:rPr>
              <a:t>P</a:t>
            </a:r>
            <a:r>
              <a:rPr lang="ro-RO" sz="2000" dirty="0">
                <a:latin typeface="Arial Narrow" pitchFamily="34" charset="0"/>
                <a:cs typeface="Times New Roman" pitchFamily="18" charset="0"/>
              </a:rPr>
              <a:t>revenirea și combaterea tuturor formelor de discriminare </a:t>
            </a:r>
          </a:p>
          <a:p>
            <a:pPr marL="0" indent="0">
              <a:buNone/>
            </a:pPr>
            <a:r>
              <a:rPr lang="ro-RO" sz="2000" dirty="0">
                <a:latin typeface="Arial Narrow" pitchFamily="34" charset="0"/>
                <a:cs typeface="Times New Roman" pitchFamily="18" charset="0"/>
              </a:rPr>
              <a:t>-</a:t>
            </a:r>
            <a:r>
              <a:rPr lang="en-GB" sz="2000" dirty="0">
                <a:latin typeface="Arial Narrow" pitchFamily="34" charset="0"/>
                <a:cs typeface="Times New Roman" pitchFamily="18" charset="0"/>
              </a:rPr>
              <a:t>C</a:t>
            </a:r>
            <a:r>
              <a:rPr lang="ro-RO" sz="2000" dirty="0">
                <a:latin typeface="Arial Narrow" pitchFamily="34" charset="0"/>
                <a:cs typeface="Times New Roman" pitchFamily="18" charset="0"/>
              </a:rPr>
              <a:t>onsilierea, îndrumarea și formarea profesională a șomerilor</a:t>
            </a:r>
          </a:p>
          <a:p>
            <a:pPr marL="0" indent="0">
              <a:buNone/>
            </a:pPr>
            <a:r>
              <a:rPr lang="ro-RO" sz="2000" dirty="0">
                <a:latin typeface="Arial Narrow" pitchFamily="34" charset="0"/>
                <a:cs typeface="Times New Roman" pitchFamily="18" charset="0"/>
              </a:rPr>
              <a:t>-</a:t>
            </a:r>
            <a:r>
              <a:rPr lang="en-GB" sz="2000" dirty="0">
                <a:latin typeface="Arial Narrow" pitchFamily="34" charset="0"/>
                <a:cs typeface="Times New Roman" pitchFamily="18" charset="0"/>
              </a:rPr>
              <a:t>D</a:t>
            </a:r>
            <a:r>
              <a:rPr lang="ro-RO" sz="2000" dirty="0">
                <a:latin typeface="Arial Narrow" pitchFamily="34" charset="0"/>
                <a:cs typeface="Times New Roman" pitchFamily="18" charset="0"/>
              </a:rPr>
              <a:t>esfășurarea de activități recreative și educative de tip after-school, pentru copiii ce au un  nivel de trai scăzut</a:t>
            </a:r>
          </a:p>
          <a:p>
            <a:pPr marL="0" indent="0">
              <a:buNone/>
            </a:pPr>
            <a:r>
              <a:rPr lang="ro-RO" sz="2000" dirty="0">
                <a:latin typeface="Arial Narrow" pitchFamily="34" charset="0"/>
                <a:cs typeface="Times New Roman" pitchFamily="18" charset="0"/>
              </a:rPr>
              <a:t>-</a:t>
            </a:r>
            <a:r>
              <a:rPr lang="en-GB" sz="2000" dirty="0">
                <a:latin typeface="Arial Narrow" pitchFamily="34" charset="0"/>
                <a:cs typeface="Times New Roman" pitchFamily="18" charset="0"/>
              </a:rPr>
              <a:t>O</a:t>
            </a:r>
            <a:r>
              <a:rPr lang="ro-RO" sz="2000" dirty="0">
                <a:latin typeface="Arial Narrow" pitchFamily="34" charset="0"/>
                <a:cs typeface="Times New Roman" pitchFamily="18" charset="0"/>
              </a:rPr>
              <a:t>ferirea de terapie specializată pentru copiii diagnosticați cu Tulburare de Spectru Autist, Adhd, Sindrom Down sau deficiențe de comunicare</a:t>
            </a:r>
            <a:endParaRPr lang="en-US" sz="2000" dirty="0">
              <a:latin typeface="Arial Narrow" pitchFamily="34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2000" dirty="0">
                <a:latin typeface="Arial Narrow" pitchFamily="34" charset="0"/>
                <a:cs typeface="Times New Roman" pitchFamily="18" charset="0"/>
              </a:rPr>
              <a:t>-</a:t>
            </a:r>
            <a:r>
              <a:rPr lang="en-US" sz="2000" dirty="0" err="1">
                <a:latin typeface="Arial Narrow" pitchFamily="34" charset="0"/>
                <a:cs typeface="Times New Roman" pitchFamily="18" charset="0"/>
              </a:rPr>
              <a:t>Resocializarea</a:t>
            </a:r>
            <a:r>
              <a:rPr lang="en-US" sz="2000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Arial Narrow" pitchFamily="34" charset="0"/>
                <a:cs typeface="Times New Roman" pitchFamily="18" charset="0"/>
              </a:rPr>
              <a:t>seniorilor</a:t>
            </a:r>
            <a:r>
              <a:rPr lang="en-US" sz="2000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Arial Narrow" pitchFamily="34" charset="0"/>
                <a:cs typeface="Times New Roman" pitchFamily="18" charset="0"/>
              </a:rPr>
              <a:t>prin</a:t>
            </a:r>
            <a:r>
              <a:rPr lang="en-US" sz="2000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Arial Narrow" pitchFamily="34" charset="0"/>
                <a:cs typeface="Times New Roman" pitchFamily="18" charset="0"/>
              </a:rPr>
              <a:t>intermediul</a:t>
            </a:r>
            <a:r>
              <a:rPr lang="en-US" sz="2000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Arial Narrow" pitchFamily="34" charset="0"/>
                <a:cs typeface="Times New Roman" pitchFamily="18" charset="0"/>
              </a:rPr>
              <a:t>atelierelor</a:t>
            </a:r>
            <a:r>
              <a:rPr lang="en-US" sz="2000" dirty="0">
                <a:latin typeface="Arial Narrow" pitchFamily="34" charset="0"/>
                <a:cs typeface="Times New Roman" pitchFamily="18" charset="0"/>
              </a:rPr>
              <a:t> hand-made, </a:t>
            </a:r>
            <a:r>
              <a:rPr lang="en-US" sz="2000" dirty="0" err="1">
                <a:latin typeface="Arial Narrow" pitchFamily="34" charset="0"/>
                <a:cs typeface="Times New Roman" pitchFamily="18" charset="0"/>
              </a:rPr>
              <a:t>jocuri</a:t>
            </a:r>
            <a:r>
              <a:rPr lang="en-US" sz="2000" dirty="0">
                <a:latin typeface="Arial Narrow" pitchFamily="34" charset="0"/>
                <a:cs typeface="Times New Roman" pitchFamily="18" charset="0"/>
              </a:rPr>
              <a:t> de </a:t>
            </a:r>
            <a:r>
              <a:rPr lang="en-US" sz="2000" dirty="0" err="1">
                <a:latin typeface="Arial Narrow" pitchFamily="34" charset="0"/>
                <a:cs typeface="Times New Roman" pitchFamily="18" charset="0"/>
              </a:rPr>
              <a:t>recreere</a:t>
            </a:r>
            <a:r>
              <a:rPr lang="en-US" sz="2000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Arial Narrow" pitchFamily="34" charset="0"/>
                <a:cs typeface="Times New Roman" pitchFamily="18" charset="0"/>
              </a:rPr>
              <a:t>si</a:t>
            </a:r>
            <a:r>
              <a:rPr lang="en-US" sz="2000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Arial Narrow" pitchFamily="34" charset="0"/>
                <a:cs typeface="Times New Roman" pitchFamily="18" charset="0"/>
              </a:rPr>
              <a:t>interactiune</a:t>
            </a:r>
            <a:endParaRPr lang="ro-RO" sz="2000" dirty="0">
              <a:latin typeface="Arial Narrow" pitchFamily="34" charset="0"/>
              <a:cs typeface="Times New Roman" pitchFamily="18" charset="0"/>
            </a:endParaRPr>
          </a:p>
          <a:p>
            <a:pPr marL="0" indent="0" algn="just"/>
            <a:endParaRPr lang="en-GB" sz="2000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04939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3505200"/>
            <a:ext cx="4876800" cy="28956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505200"/>
            <a:ext cx="3143250" cy="2819400"/>
          </a:xfrm>
          <a:prstGeom prst="rect">
            <a:avLst/>
          </a:prstGeom>
        </p:spPr>
      </p:pic>
      <p:pic>
        <p:nvPicPr>
          <p:cNvPr id="1026" name="Picture 2" descr="C:\Users\Asus\Desktop\121255388_3469441463077751_3973966991560267586_o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1" y="762000"/>
            <a:ext cx="4343400" cy="2362200"/>
          </a:xfrm>
          <a:prstGeom prst="rect">
            <a:avLst/>
          </a:prstGeom>
          <a:noFill/>
        </p:spPr>
      </p:pic>
      <p:pic>
        <p:nvPicPr>
          <p:cNvPr id="1027" name="Picture 3" descr="C:\Users\Asus\Desktop\121408537_3469442769744287_6934226334602868642_o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10200" y="762000"/>
            <a:ext cx="2743200" cy="2590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11981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838200"/>
            <a:ext cx="3581400" cy="526591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838200"/>
            <a:ext cx="3673119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2760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1" y="990600"/>
            <a:ext cx="3733800" cy="484187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990600"/>
            <a:ext cx="380619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449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609600"/>
            <a:ext cx="6957510" cy="990600"/>
          </a:xfrm>
        </p:spPr>
        <p:txBody>
          <a:bodyPr/>
          <a:lstStyle/>
          <a:p>
            <a:r>
              <a:rPr lang="en-US" dirty="0" err="1" smtClean="0"/>
              <a:t>Activitati</a:t>
            </a:r>
            <a:r>
              <a:rPr lang="en-US" dirty="0" smtClean="0"/>
              <a:t> din </a:t>
            </a:r>
            <a:r>
              <a:rPr lang="en-US" dirty="0" err="1" smtClean="0"/>
              <a:t>anul</a:t>
            </a:r>
            <a:r>
              <a:rPr lang="en-US" dirty="0" smtClean="0"/>
              <a:t> 2021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1828800"/>
            <a:ext cx="6777317" cy="4343400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latin typeface="Arial Narrow" panose="020B0606020202030204" pitchFamily="34" charset="0"/>
              </a:rPr>
              <a:t> </a:t>
            </a:r>
            <a:r>
              <a:rPr lang="en-US" dirty="0" err="1" smtClean="0">
                <a:latin typeface="Arial Narrow" panose="020B0606020202030204" pitchFamily="34" charset="0"/>
              </a:rPr>
              <a:t>Organizarea</a:t>
            </a:r>
            <a:r>
              <a:rPr lang="en-US" dirty="0" smtClean="0">
                <a:latin typeface="Arial Narrow" panose="020B0606020202030204" pitchFamily="34" charset="0"/>
              </a:rPr>
              <a:t> </a:t>
            </a:r>
            <a:r>
              <a:rPr lang="en-US" dirty="0" err="1" smtClean="0">
                <a:latin typeface="Arial Narrow" panose="020B0606020202030204" pitchFamily="34" charset="0"/>
              </a:rPr>
              <a:t>unei</a:t>
            </a:r>
            <a:r>
              <a:rPr lang="en-US" dirty="0" smtClean="0">
                <a:latin typeface="Arial Narrow" panose="020B0606020202030204" pitchFamily="34" charset="0"/>
              </a:rPr>
              <a:t> </a:t>
            </a:r>
            <a:r>
              <a:rPr lang="en-US" dirty="0" err="1" smtClean="0">
                <a:latin typeface="Arial Narrow" panose="020B0606020202030204" pitchFamily="34" charset="0"/>
              </a:rPr>
              <a:t>excursii</a:t>
            </a:r>
            <a:r>
              <a:rPr lang="ro-RO" dirty="0" smtClean="0">
                <a:latin typeface="Arial Narrow" panose="020B0606020202030204" pitchFamily="34" charset="0"/>
              </a:rPr>
              <a:t> sponsorizate</a:t>
            </a:r>
            <a:r>
              <a:rPr lang="en-US" dirty="0" smtClean="0">
                <a:latin typeface="Arial Narrow" panose="020B0606020202030204" pitchFamily="34" charset="0"/>
              </a:rPr>
              <a:t> </a:t>
            </a:r>
            <a:r>
              <a:rPr lang="ro-RO" dirty="0" smtClean="0">
                <a:latin typeface="Arial Narrow" panose="020B0606020202030204" pitchFamily="34" charset="0"/>
              </a:rPr>
              <a:t>de trei zile </a:t>
            </a:r>
            <a:r>
              <a:rPr lang="en-US" dirty="0" smtClean="0">
                <a:latin typeface="Arial Narrow" panose="020B0606020202030204" pitchFamily="34" charset="0"/>
              </a:rPr>
              <a:t>la </a:t>
            </a:r>
            <a:r>
              <a:rPr lang="en-US" dirty="0" err="1" smtClean="0">
                <a:latin typeface="Arial Narrow" panose="020B0606020202030204" pitchFamily="34" charset="0"/>
              </a:rPr>
              <a:t>munte</a:t>
            </a:r>
            <a:r>
              <a:rPr lang="en-US" dirty="0" smtClean="0">
                <a:latin typeface="Arial Narrow" panose="020B0606020202030204" pitchFamily="34" charset="0"/>
              </a:rPr>
              <a:t> </a:t>
            </a:r>
            <a:r>
              <a:rPr lang="en-US" dirty="0" err="1" smtClean="0">
                <a:latin typeface="Arial Narrow" panose="020B0606020202030204" pitchFamily="34" charset="0"/>
              </a:rPr>
              <a:t>pentru</a:t>
            </a:r>
            <a:r>
              <a:rPr lang="ro-RO" dirty="0" smtClean="0">
                <a:latin typeface="Arial Narrow" panose="020B0606020202030204" pitchFamily="34" charset="0"/>
              </a:rPr>
              <a:t> 25 de</a:t>
            </a:r>
            <a:r>
              <a:rPr lang="en-US" dirty="0" smtClean="0">
                <a:latin typeface="Arial Narrow" panose="020B0606020202030204" pitchFamily="34" charset="0"/>
              </a:rPr>
              <a:t> </a:t>
            </a:r>
            <a:r>
              <a:rPr lang="en-US" dirty="0" err="1" smtClean="0">
                <a:latin typeface="Arial Narrow" panose="020B0606020202030204" pitchFamily="34" charset="0"/>
              </a:rPr>
              <a:t>copiii</a:t>
            </a:r>
            <a:r>
              <a:rPr lang="en-US" dirty="0" smtClean="0">
                <a:latin typeface="Arial Narrow" panose="020B0606020202030204" pitchFamily="34" charset="0"/>
              </a:rPr>
              <a:t> cu</a:t>
            </a:r>
            <a:r>
              <a:rPr lang="ro-RO" dirty="0" smtClean="0">
                <a:latin typeface="Arial Narrow" panose="020B0606020202030204" pitchFamily="34" charset="0"/>
              </a:rPr>
              <a:t> CES ce beneficiaza de terapie in cadrul Asociatiei nostre.</a:t>
            </a:r>
          </a:p>
          <a:p>
            <a:r>
              <a:rPr lang="ro-RO" dirty="0" smtClean="0">
                <a:latin typeface="Arial Narrow" panose="020B0606020202030204" pitchFamily="34" charset="0"/>
              </a:rPr>
              <a:t>Departementul de Asistenta Sociala a organizar campanii de strangere de fonduri pentru 4 cazuri de boala stadiul grav si 1 caz care i-a luat foc casa.</a:t>
            </a:r>
          </a:p>
          <a:p>
            <a:r>
              <a:rPr lang="en-GB" dirty="0">
                <a:latin typeface="Arial Narrow" pitchFamily="34" charset="0"/>
              </a:rPr>
              <a:t>-</a:t>
            </a:r>
            <a:r>
              <a:rPr lang="en-GB" b="1" dirty="0" err="1">
                <a:latin typeface="Arial Narrow" pitchFamily="34" charset="0"/>
              </a:rPr>
              <a:t>Programul</a:t>
            </a:r>
            <a:r>
              <a:rPr lang="en-GB" b="1" dirty="0">
                <a:latin typeface="Arial Narrow" pitchFamily="34" charset="0"/>
              </a:rPr>
              <a:t> “</a:t>
            </a:r>
            <a:r>
              <a:rPr lang="en-GB" b="1" dirty="0" err="1">
                <a:latin typeface="Arial Narrow" pitchFamily="34" charset="0"/>
              </a:rPr>
              <a:t>Educa</a:t>
            </a:r>
            <a:r>
              <a:rPr lang="ro-RO" b="1" dirty="0">
                <a:latin typeface="Arial Narrow" pitchFamily="34" charset="0"/>
              </a:rPr>
              <a:t>ț</a:t>
            </a:r>
            <a:r>
              <a:rPr lang="en-GB" b="1" dirty="0" err="1">
                <a:latin typeface="Arial Narrow" pitchFamily="34" charset="0"/>
              </a:rPr>
              <a:t>ia</a:t>
            </a:r>
            <a:r>
              <a:rPr lang="en-GB" b="1" dirty="0">
                <a:latin typeface="Arial Narrow" pitchFamily="34" charset="0"/>
              </a:rPr>
              <a:t> digital</a:t>
            </a:r>
            <a:r>
              <a:rPr lang="ro-RO" b="1" dirty="0">
                <a:latin typeface="Arial Narrow" pitchFamily="34" charset="0"/>
              </a:rPr>
              <a:t>ă</a:t>
            </a:r>
            <a:r>
              <a:rPr lang="en-GB" b="1" dirty="0">
                <a:latin typeface="Arial Narrow" pitchFamily="34" charset="0"/>
              </a:rPr>
              <a:t> </a:t>
            </a:r>
            <a:r>
              <a:rPr lang="en-GB" b="1" dirty="0" err="1">
                <a:latin typeface="Arial Narrow" pitchFamily="34" charset="0"/>
              </a:rPr>
              <a:t>conteaz</a:t>
            </a:r>
            <a:r>
              <a:rPr lang="ro-RO" b="1" dirty="0">
                <a:latin typeface="Arial Narrow" pitchFamily="34" charset="0"/>
              </a:rPr>
              <a:t>ă</a:t>
            </a:r>
            <a:r>
              <a:rPr lang="en-GB" b="1" dirty="0">
                <a:latin typeface="Arial Narrow" pitchFamily="34" charset="0"/>
              </a:rPr>
              <a:t>!”, </a:t>
            </a:r>
            <a:r>
              <a:rPr lang="en-GB" dirty="0" err="1">
                <a:latin typeface="Arial Narrow" pitchFamily="34" charset="0"/>
              </a:rPr>
              <a:t>prin</a:t>
            </a:r>
            <a:r>
              <a:rPr lang="en-GB" dirty="0">
                <a:latin typeface="Arial Narrow" pitchFamily="34" charset="0"/>
              </a:rPr>
              <a:t> care au </a:t>
            </a:r>
            <a:r>
              <a:rPr lang="en-GB" dirty="0" err="1">
                <a:latin typeface="Arial Narrow" pitchFamily="34" charset="0"/>
              </a:rPr>
              <a:t>fost</a:t>
            </a:r>
            <a:r>
              <a:rPr lang="en-GB" dirty="0">
                <a:latin typeface="Arial Narrow" pitchFamily="34" charset="0"/>
              </a:rPr>
              <a:t> </a:t>
            </a:r>
            <a:r>
              <a:rPr lang="en-GB" dirty="0" err="1">
                <a:latin typeface="Arial Narrow" pitchFamily="34" charset="0"/>
              </a:rPr>
              <a:t>distribuite</a:t>
            </a:r>
            <a:r>
              <a:rPr lang="en-GB" dirty="0">
                <a:latin typeface="Arial Narrow" pitchFamily="34" charset="0"/>
              </a:rPr>
              <a:t> </a:t>
            </a:r>
            <a:r>
              <a:rPr lang="en-GB" dirty="0" err="1">
                <a:latin typeface="Arial Narrow" pitchFamily="34" charset="0"/>
              </a:rPr>
              <a:t>tablete</a:t>
            </a:r>
            <a:r>
              <a:rPr lang="en-GB" dirty="0">
                <a:latin typeface="Arial Narrow" pitchFamily="34" charset="0"/>
              </a:rPr>
              <a:t> </a:t>
            </a:r>
            <a:r>
              <a:rPr lang="ro-RO" dirty="0" smtClean="0">
                <a:latin typeface="Arial Narrow" pitchFamily="34" charset="0"/>
              </a:rPr>
              <a:t>si calculatoare </a:t>
            </a:r>
            <a:r>
              <a:rPr lang="en-GB" dirty="0" err="1" smtClean="0">
                <a:latin typeface="Arial Narrow" pitchFamily="34" charset="0"/>
              </a:rPr>
              <a:t>copiilor</a:t>
            </a:r>
            <a:r>
              <a:rPr lang="en-GB" dirty="0" smtClean="0">
                <a:latin typeface="Arial Narrow" pitchFamily="34" charset="0"/>
              </a:rPr>
              <a:t> </a:t>
            </a:r>
            <a:r>
              <a:rPr lang="en-GB" dirty="0" err="1">
                <a:latin typeface="Arial Narrow" pitchFamily="34" charset="0"/>
              </a:rPr>
              <a:t>proveniti</a:t>
            </a:r>
            <a:r>
              <a:rPr lang="en-GB" dirty="0">
                <a:latin typeface="Arial Narrow" pitchFamily="34" charset="0"/>
              </a:rPr>
              <a:t> din </a:t>
            </a:r>
            <a:r>
              <a:rPr lang="en-GB" dirty="0" err="1">
                <a:latin typeface="Arial Narrow" pitchFamily="34" charset="0"/>
              </a:rPr>
              <a:t>medii</a:t>
            </a:r>
            <a:r>
              <a:rPr lang="en-GB" dirty="0">
                <a:latin typeface="Arial Narrow" pitchFamily="34" charset="0"/>
              </a:rPr>
              <a:t> </a:t>
            </a:r>
            <a:r>
              <a:rPr lang="en-GB" dirty="0" err="1" smtClean="0">
                <a:latin typeface="Arial Narrow" pitchFamily="34" charset="0"/>
              </a:rPr>
              <a:t>defavorizate</a:t>
            </a:r>
            <a:r>
              <a:rPr lang="en-GB" dirty="0" smtClean="0">
                <a:latin typeface="Arial Narrow" pitchFamily="34" charset="0"/>
              </a:rPr>
              <a:t>, </a:t>
            </a:r>
            <a:r>
              <a:rPr lang="en-GB" dirty="0" err="1">
                <a:latin typeface="Arial Narrow" pitchFamily="34" charset="0"/>
              </a:rPr>
              <a:t>prin</a:t>
            </a:r>
            <a:r>
              <a:rPr lang="en-GB" dirty="0">
                <a:latin typeface="Arial Narrow" pitchFamily="34" charset="0"/>
              </a:rPr>
              <a:t> </a:t>
            </a:r>
            <a:r>
              <a:rPr lang="en-GB" dirty="0" err="1">
                <a:latin typeface="Arial Narrow" pitchFamily="34" charset="0"/>
              </a:rPr>
              <a:t>colaborarea</a:t>
            </a:r>
            <a:r>
              <a:rPr lang="en-GB" dirty="0">
                <a:latin typeface="Arial Narrow" pitchFamily="34" charset="0"/>
              </a:rPr>
              <a:t> cu cadre </a:t>
            </a:r>
            <a:r>
              <a:rPr lang="en-GB" dirty="0" err="1" smtClean="0">
                <a:latin typeface="Arial Narrow" pitchFamily="34" charset="0"/>
              </a:rPr>
              <a:t>didactice</a:t>
            </a:r>
            <a:r>
              <a:rPr lang="ro-RO" dirty="0" smtClean="0">
                <a:latin typeface="Arial Narrow" pitchFamily="34" charset="0"/>
              </a:rPr>
              <a:t>, unde au fost distribuite un numar de 30 tablete in total, 15 din acestea fiind distribuite copiilor cu situatie materiala preara de la Liceul Nicolae Balcescu Oltenita si 4 calculatoare. </a:t>
            </a:r>
            <a:endParaRPr lang="en-GB" dirty="0">
              <a:latin typeface="Arial Narrow" pitchFamily="34" charset="0"/>
            </a:endParaRPr>
          </a:p>
          <a:p>
            <a:endParaRPr lang="ro-RO" dirty="0" smtClean="0"/>
          </a:p>
          <a:p>
            <a:endParaRPr lang="ro-RO" dirty="0" smtClean="0"/>
          </a:p>
          <a:p>
            <a:pPr marL="6858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47332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838201"/>
            <a:ext cx="3352800" cy="25146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3962400"/>
            <a:ext cx="4454791" cy="21117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821331"/>
            <a:ext cx="3617145" cy="254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9835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990600"/>
            <a:ext cx="4976812" cy="235937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3733800"/>
            <a:ext cx="5214939" cy="247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6454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914400"/>
            <a:ext cx="6777317" cy="4918229"/>
          </a:xfrm>
        </p:spPr>
        <p:txBody>
          <a:bodyPr>
            <a:normAutofit/>
          </a:bodyPr>
          <a:lstStyle/>
          <a:p>
            <a:r>
              <a:rPr lang="ro-RO" dirty="0" smtClean="0">
                <a:latin typeface="Arial Narrow" panose="020B0606020202030204" pitchFamily="34" charset="0"/>
              </a:rPr>
              <a:t>Oferirea de terapii de recuperare copiilor cu CES pentru un numar de 50 de copii.</a:t>
            </a:r>
          </a:p>
          <a:p>
            <a:r>
              <a:rPr lang="ro-RO" b="1" dirty="0" smtClean="0">
                <a:latin typeface="Arial Narrow" panose="020B0606020202030204" pitchFamily="34" charset="0"/>
              </a:rPr>
              <a:t>Continuarea Proiectului </a:t>
            </a:r>
            <a:r>
              <a:rPr lang="en-US" b="1" dirty="0" smtClean="0">
                <a:latin typeface="Arial Narrow" panose="020B0606020202030204" pitchFamily="34" charset="0"/>
              </a:rPr>
              <a:t>“</a:t>
            </a:r>
            <a:r>
              <a:rPr lang="en-US" b="1" dirty="0" err="1" smtClean="0">
                <a:latin typeface="Arial Narrow" panose="020B0606020202030204" pitchFamily="34" charset="0"/>
              </a:rPr>
              <a:t>Construieste-ti</a:t>
            </a:r>
            <a:r>
              <a:rPr lang="en-US" b="1" dirty="0" smtClean="0">
                <a:latin typeface="Arial Narrow" panose="020B0606020202030204" pitchFamily="34" charset="0"/>
              </a:rPr>
              <a:t> </a:t>
            </a:r>
            <a:r>
              <a:rPr lang="en-US" b="1" dirty="0" err="1" smtClean="0">
                <a:latin typeface="Arial Narrow" panose="020B0606020202030204" pitchFamily="34" charset="0"/>
              </a:rPr>
              <a:t>viitorul</a:t>
            </a:r>
            <a:r>
              <a:rPr lang="en-US" b="1" dirty="0" smtClean="0">
                <a:latin typeface="Arial Narrow" panose="020B0606020202030204" pitchFamily="34" charset="0"/>
              </a:rPr>
              <a:t>!” </a:t>
            </a:r>
            <a:r>
              <a:rPr lang="ro-RO" b="1" dirty="0" smtClean="0">
                <a:latin typeface="Arial Narrow" panose="020B0606020202030204" pitchFamily="34" charset="0"/>
              </a:rPr>
              <a:t>ID- 131042</a:t>
            </a:r>
            <a:r>
              <a:rPr lang="ro-RO" dirty="0" smtClean="0">
                <a:latin typeface="Arial Narrow" panose="020B0606020202030204" pitchFamily="34" charset="0"/>
              </a:rPr>
              <a:t>, unde au participat in proiect pana la finalul anului 2021 un numar de 98 de elevi.</a:t>
            </a:r>
          </a:p>
          <a:p>
            <a:r>
              <a:rPr lang="ro-RO" b="1" dirty="0" smtClean="0">
                <a:latin typeface="Arial Narrow" panose="020B0606020202030204" pitchFamily="34" charset="0"/>
              </a:rPr>
              <a:t>Ziua Femeii- </a:t>
            </a:r>
            <a:r>
              <a:rPr lang="ro-RO" dirty="0" smtClean="0">
                <a:latin typeface="Arial Narrow" panose="020B0606020202030204" pitchFamily="34" charset="0"/>
              </a:rPr>
              <a:t>copiii cu CES au oferit in oras flori tuturor doamnelor pe care le-au intalnit </a:t>
            </a:r>
          </a:p>
          <a:p>
            <a:r>
              <a:rPr lang="ro-RO" b="1" dirty="0" smtClean="0">
                <a:latin typeface="Arial Narrow" panose="020B0606020202030204" pitchFamily="34" charset="0"/>
              </a:rPr>
              <a:t>2 Aprilie- Ziua Autismului-</a:t>
            </a:r>
            <a:r>
              <a:rPr lang="ro-RO" dirty="0" smtClean="0">
                <a:latin typeface="Arial Narrow" panose="020B0606020202030204" pitchFamily="34" charset="0"/>
              </a:rPr>
              <a:t> Copiii din cadrul Asociatiei au impartit baloane albastre(culoaea semnificativa Autismului)pe strada, in semn de constientizare si acceptare a celor cu CES. </a:t>
            </a:r>
          </a:p>
          <a:p>
            <a:pPr marL="68580" indent="0">
              <a:buNone/>
            </a:pPr>
            <a:endParaRPr lang="en-U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9557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762000"/>
            <a:ext cx="1905000" cy="261620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205" y="746760"/>
            <a:ext cx="1962150" cy="2616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762000"/>
            <a:ext cx="1981200" cy="2641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657600"/>
            <a:ext cx="1905000" cy="2590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942" y="3683001"/>
            <a:ext cx="1928813" cy="2565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683001"/>
            <a:ext cx="1924049" cy="2565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5125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685800"/>
            <a:ext cx="1390185" cy="2209799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685800"/>
            <a:ext cx="1192107" cy="22097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184" y="685800"/>
            <a:ext cx="1478911" cy="22097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845" y="704193"/>
            <a:ext cx="1643555" cy="21914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429000"/>
            <a:ext cx="1885950" cy="2514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508" y="3463158"/>
            <a:ext cx="2946400" cy="248044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975" y="3465786"/>
            <a:ext cx="1858360" cy="2477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5848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990600"/>
            <a:ext cx="6777317" cy="5105400"/>
          </a:xfrm>
        </p:spPr>
        <p:txBody>
          <a:bodyPr>
            <a:normAutofit lnSpcReduction="10000"/>
          </a:bodyPr>
          <a:lstStyle/>
          <a:p>
            <a:r>
              <a:rPr lang="ro-RO" dirty="0" smtClean="0">
                <a:latin typeface="Arial Narrow" panose="020B0606020202030204" pitchFamily="34" charset="0"/>
              </a:rPr>
              <a:t>Consiliere si mediere privind identificarea locurilor de munca vacante si a doritorilor de a se angaja in randul cazurilor sociale si nu numai.</a:t>
            </a:r>
          </a:p>
          <a:p>
            <a:r>
              <a:rPr lang="en-GB" b="1" dirty="0" err="1">
                <a:latin typeface="Arial Narrow" pitchFamily="34" charset="0"/>
              </a:rPr>
              <a:t>Campanie</a:t>
            </a:r>
            <a:r>
              <a:rPr lang="en-GB" b="1" dirty="0">
                <a:latin typeface="Arial Narrow" pitchFamily="34" charset="0"/>
              </a:rPr>
              <a:t> </a:t>
            </a:r>
            <a:r>
              <a:rPr lang="en-GB" b="1" dirty="0" err="1">
                <a:latin typeface="Arial Narrow" pitchFamily="34" charset="0"/>
              </a:rPr>
              <a:t>umanitar</a:t>
            </a:r>
            <a:r>
              <a:rPr lang="ro-RO" b="1" dirty="0">
                <a:latin typeface="Arial Narrow" pitchFamily="34" charset="0"/>
              </a:rPr>
              <a:t>ă</a:t>
            </a:r>
            <a:r>
              <a:rPr lang="en-GB" b="1" dirty="0">
                <a:latin typeface="Arial Narrow" pitchFamily="34" charset="0"/>
              </a:rPr>
              <a:t>-</a:t>
            </a:r>
            <a:r>
              <a:rPr lang="en-GB" b="1" dirty="0" err="1">
                <a:latin typeface="Arial Narrow" pitchFamily="34" charset="0"/>
              </a:rPr>
              <a:t>Depozitul</a:t>
            </a:r>
            <a:r>
              <a:rPr lang="en-GB" b="1" dirty="0">
                <a:latin typeface="Arial Narrow" pitchFamily="34" charset="0"/>
              </a:rPr>
              <a:t> de </a:t>
            </a:r>
            <a:r>
              <a:rPr lang="ro-RO" b="1" dirty="0">
                <a:latin typeface="Arial Narrow" pitchFamily="34" charset="0"/>
              </a:rPr>
              <a:t>Zâ</a:t>
            </a:r>
            <a:r>
              <a:rPr lang="en-GB" b="1" dirty="0" err="1">
                <a:latin typeface="Arial Narrow" pitchFamily="34" charset="0"/>
              </a:rPr>
              <a:t>mbete</a:t>
            </a:r>
            <a:r>
              <a:rPr lang="en-GB" b="1" dirty="0">
                <a:latin typeface="Arial Narrow" pitchFamily="34" charset="0"/>
              </a:rPr>
              <a:t> Pascale-</a:t>
            </a:r>
          </a:p>
          <a:p>
            <a:pPr marL="0" indent="0">
              <a:buNone/>
            </a:pPr>
            <a:r>
              <a:rPr lang="en-GB" dirty="0" err="1">
                <a:latin typeface="Arial Narrow" pitchFamily="34" charset="0"/>
              </a:rPr>
              <a:t>Asocia</a:t>
            </a:r>
            <a:r>
              <a:rPr lang="ro-RO" dirty="0">
                <a:latin typeface="Arial Narrow" pitchFamily="34" charset="0"/>
              </a:rPr>
              <a:t>ț</a:t>
            </a:r>
            <a:r>
              <a:rPr lang="en-GB" dirty="0" err="1">
                <a:latin typeface="Arial Narrow" pitchFamily="34" charset="0"/>
              </a:rPr>
              <a:t>ia</a:t>
            </a:r>
            <a:r>
              <a:rPr lang="en-GB" dirty="0">
                <a:latin typeface="Arial Narrow" pitchFamily="34" charset="0"/>
              </a:rPr>
              <a:t> a </a:t>
            </a:r>
            <a:r>
              <a:rPr lang="en-GB" dirty="0" err="1">
                <a:latin typeface="Arial Narrow" pitchFamily="34" charset="0"/>
              </a:rPr>
              <a:t>venit</a:t>
            </a:r>
            <a:r>
              <a:rPr lang="en-GB" dirty="0">
                <a:latin typeface="Arial Narrow" pitchFamily="34" charset="0"/>
              </a:rPr>
              <a:t> </a:t>
            </a:r>
            <a:r>
              <a:rPr lang="ro-RO" dirty="0">
                <a:latin typeface="Arial Narrow" pitchFamily="34" charset="0"/>
              </a:rPr>
              <a:t>î</a:t>
            </a:r>
            <a:r>
              <a:rPr lang="en-GB" dirty="0">
                <a:latin typeface="Arial Narrow" pitchFamily="34" charset="0"/>
              </a:rPr>
              <a:t>n </a:t>
            </a:r>
            <a:r>
              <a:rPr lang="en-GB" dirty="0" err="1">
                <a:latin typeface="Arial Narrow" pitchFamily="34" charset="0"/>
              </a:rPr>
              <a:t>sprijinul</a:t>
            </a:r>
            <a:r>
              <a:rPr lang="en-GB" dirty="0">
                <a:latin typeface="Arial Narrow" pitchFamily="34" charset="0"/>
              </a:rPr>
              <a:t> a </a:t>
            </a:r>
            <a:r>
              <a:rPr lang="ro-RO" dirty="0">
                <a:latin typeface="Arial Narrow" pitchFamily="34" charset="0"/>
              </a:rPr>
              <a:t>6</a:t>
            </a:r>
            <a:r>
              <a:rPr lang="ro-RO" dirty="0" smtClean="0">
                <a:latin typeface="Arial Narrow" pitchFamily="34" charset="0"/>
              </a:rPr>
              <a:t>0</a:t>
            </a:r>
            <a:r>
              <a:rPr lang="en-GB" dirty="0" smtClean="0">
                <a:latin typeface="Arial Narrow" pitchFamily="34" charset="0"/>
              </a:rPr>
              <a:t>  </a:t>
            </a:r>
            <a:r>
              <a:rPr lang="en-GB" dirty="0">
                <a:latin typeface="Arial Narrow" pitchFamily="34" charset="0"/>
              </a:rPr>
              <a:t>de </a:t>
            </a:r>
            <a:r>
              <a:rPr lang="en-GB" dirty="0" err="1" smtClean="0">
                <a:latin typeface="Arial Narrow" pitchFamily="34" charset="0"/>
              </a:rPr>
              <a:t>copii</a:t>
            </a:r>
            <a:r>
              <a:rPr lang="ro-RO" dirty="0" smtClean="0">
                <a:latin typeface="Arial Narrow" pitchFamily="34" charset="0"/>
              </a:rPr>
              <a:t> proveniti din medii sociale defavorizate cu cate un </a:t>
            </a:r>
            <a:r>
              <a:rPr lang="en-GB" dirty="0" err="1" smtClean="0">
                <a:latin typeface="Arial Narrow" pitchFamily="34" charset="0"/>
              </a:rPr>
              <a:t>pachet</a:t>
            </a:r>
            <a:r>
              <a:rPr lang="en-GB" dirty="0" smtClean="0">
                <a:latin typeface="Arial Narrow" pitchFamily="34" charset="0"/>
              </a:rPr>
              <a:t> </a:t>
            </a:r>
            <a:r>
              <a:rPr lang="en-GB" dirty="0">
                <a:latin typeface="Arial Narrow" pitchFamily="34" charset="0"/>
              </a:rPr>
              <a:t>cu </a:t>
            </a:r>
            <a:r>
              <a:rPr lang="en-GB" dirty="0" err="1">
                <a:latin typeface="Arial Narrow" pitchFamily="34" charset="0"/>
              </a:rPr>
              <a:t>alimente</a:t>
            </a:r>
            <a:r>
              <a:rPr lang="en-GB" dirty="0">
                <a:latin typeface="Arial Narrow" pitchFamily="34" charset="0"/>
              </a:rPr>
              <a:t> </a:t>
            </a:r>
            <a:r>
              <a:rPr lang="ro-RO" dirty="0">
                <a:latin typeface="Arial Narrow" pitchFamily="34" charset="0"/>
              </a:rPr>
              <a:t>ș</a:t>
            </a:r>
            <a:r>
              <a:rPr lang="en-GB" dirty="0" err="1">
                <a:latin typeface="Arial Narrow" pitchFamily="34" charset="0"/>
              </a:rPr>
              <a:t>i</a:t>
            </a:r>
            <a:r>
              <a:rPr lang="en-GB" dirty="0">
                <a:latin typeface="Arial Narrow" pitchFamily="34" charset="0"/>
              </a:rPr>
              <a:t> </a:t>
            </a:r>
            <a:r>
              <a:rPr lang="en-GB" dirty="0" err="1" smtClean="0">
                <a:latin typeface="Arial Narrow" pitchFamily="34" charset="0"/>
              </a:rPr>
              <a:t>dulciuri</a:t>
            </a:r>
            <a:r>
              <a:rPr lang="ro-RO" dirty="0" smtClean="0">
                <a:latin typeface="Arial Narrow" pitchFamily="34" charset="0"/>
              </a:rPr>
              <a:t>.</a:t>
            </a:r>
          </a:p>
          <a:p>
            <a:pPr indent="-342900"/>
            <a:r>
              <a:rPr lang="ro-RO" b="1" dirty="0" smtClean="0">
                <a:latin typeface="Arial Narrow" pitchFamily="34" charset="0"/>
              </a:rPr>
              <a:t>Progrmul Social- </a:t>
            </a:r>
            <a:r>
              <a:rPr lang="en-US" b="1" dirty="0" smtClean="0">
                <a:latin typeface="Arial Narrow" pitchFamily="34" charset="0"/>
              </a:rPr>
              <a:t>“</a:t>
            </a:r>
            <a:r>
              <a:rPr lang="ro-RO" b="1" dirty="0" smtClean="0">
                <a:latin typeface="Arial Narrow" pitchFamily="34" charset="0"/>
              </a:rPr>
              <a:t>Ora de Pregatire Scolara</a:t>
            </a:r>
            <a:r>
              <a:rPr lang="en-US" b="1" dirty="0" smtClean="0">
                <a:latin typeface="Arial Narrow" pitchFamily="34" charset="0"/>
              </a:rPr>
              <a:t>”- </a:t>
            </a:r>
            <a:r>
              <a:rPr lang="ro-RO" dirty="0" smtClean="0">
                <a:latin typeface="Arial Narrow" pitchFamily="34" charset="0"/>
              </a:rPr>
              <a:t>unde au fost oferite meditatii gratuite copiilor de gimnaziu si liceu, dar si pregatire pentru Bacalaureat. </a:t>
            </a:r>
            <a:endParaRPr lang="en-US" dirty="0" smtClean="0">
              <a:latin typeface="Arial Narrow" pitchFamily="34" charset="0"/>
            </a:endParaRPr>
          </a:p>
          <a:p>
            <a:pPr indent="-342900"/>
            <a:r>
              <a:rPr lang="en-US" dirty="0" err="1" smtClean="0">
                <a:latin typeface="Arial Narrow" pitchFamily="34" charset="0"/>
              </a:rPr>
              <a:t>Oferiea</a:t>
            </a:r>
            <a:r>
              <a:rPr lang="en-US" dirty="0" smtClean="0">
                <a:latin typeface="Arial Narrow" pitchFamily="34" charset="0"/>
              </a:rPr>
              <a:t> de </a:t>
            </a:r>
            <a:r>
              <a:rPr lang="en-US" dirty="0" err="1" smtClean="0">
                <a:latin typeface="Arial Narrow" pitchFamily="34" charset="0"/>
              </a:rPr>
              <a:t>alimente</a:t>
            </a:r>
            <a:r>
              <a:rPr lang="en-US" dirty="0" smtClean="0">
                <a:latin typeface="Arial Narrow" pitchFamily="34" charset="0"/>
              </a:rPr>
              <a:t>( </a:t>
            </a:r>
            <a:r>
              <a:rPr lang="en-US" dirty="0" err="1" smtClean="0">
                <a:latin typeface="Arial Narrow" pitchFamily="34" charset="0"/>
              </a:rPr>
              <a:t>fructe</a:t>
            </a:r>
            <a:r>
              <a:rPr lang="en-US" dirty="0" smtClean="0">
                <a:latin typeface="Arial Narrow" pitchFamily="34" charset="0"/>
              </a:rPr>
              <a:t> </a:t>
            </a:r>
            <a:r>
              <a:rPr lang="en-US" dirty="0" err="1" smtClean="0">
                <a:latin typeface="Arial Narrow" pitchFamily="34" charset="0"/>
              </a:rPr>
              <a:t>si</a:t>
            </a:r>
            <a:r>
              <a:rPr lang="en-US" dirty="0" smtClean="0">
                <a:latin typeface="Arial Narrow" pitchFamily="34" charset="0"/>
              </a:rPr>
              <a:t> legume) BIO </a:t>
            </a:r>
            <a:r>
              <a:rPr lang="en-US" dirty="0" err="1" smtClean="0">
                <a:latin typeface="Arial Narrow" pitchFamily="34" charset="0"/>
              </a:rPr>
              <a:t>cazurilor</a:t>
            </a:r>
            <a:r>
              <a:rPr lang="en-US" dirty="0" smtClean="0">
                <a:latin typeface="Arial Narrow" pitchFamily="34" charset="0"/>
              </a:rPr>
              <a:t> cu CES din </a:t>
            </a:r>
            <a:r>
              <a:rPr lang="en-US" dirty="0" err="1" smtClean="0">
                <a:latin typeface="Arial Narrow" pitchFamily="34" charset="0"/>
              </a:rPr>
              <a:t>Oltenita</a:t>
            </a:r>
            <a:r>
              <a:rPr lang="en-US" dirty="0" smtClean="0">
                <a:latin typeface="Arial Narrow" pitchFamily="34" charset="0"/>
              </a:rPr>
              <a:t> </a:t>
            </a:r>
            <a:r>
              <a:rPr lang="en-US" dirty="0" err="1" smtClean="0">
                <a:latin typeface="Arial Narrow" pitchFamily="34" charset="0"/>
              </a:rPr>
              <a:t>si</a:t>
            </a:r>
            <a:r>
              <a:rPr lang="en-US" dirty="0" smtClean="0">
                <a:latin typeface="Arial Narrow" pitchFamily="34" charset="0"/>
              </a:rPr>
              <a:t> Giurgiu, </a:t>
            </a:r>
            <a:r>
              <a:rPr lang="en-US" dirty="0" err="1" smtClean="0">
                <a:latin typeface="Arial Narrow" pitchFamily="34" charset="0"/>
              </a:rPr>
              <a:t>provenite</a:t>
            </a:r>
            <a:r>
              <a:rPr lang="en-US" dirty="0" smtClean="0">
                <a:latin typeface="Arial Narrow" pitchFamily="34" charset="0"/>
              </a:rPr>
              <a:t> de la </a:t>
            </a:r>
            <a:r>
              <a:rPr lang="en-US" dirty="0" err="1" smtClean="0">
                <a:latin typeface="Arial Narrow" pitchFamily="34" charset="0"/>
              </a:rPr>
              <a:t>producatori</a:t>
            </a:r>
            <a:r>
              <a:rPr lang="en-US" dirty="0" smtClean="0">
                <a:latin typeface="Arial Narrow" pitchFamily="34" charset="0"/>
              </a:rPr>
              <a:t> </a:t>
            </a:r>
            <a:r>
              <a:rPr lang="en-US" dirty="0" err="1" smtClean="0">
                <a:latin typeface="Arial Narrow" pitchFamily="34" charset="0"/>
              </a:rPr>
              <a:t>locali</a:t>
            </a:r>
            <a:r>
              <a:rPr lang="en-US" dirty="0" smtClean="0">
                <a:latin typeface="Arial Narrow" pitchFamily="34" charset="0"/>
              </a:rPr>
              <a:t> din</a:t>
            </a:r>
            <a:r>
              <a:rPr lang="ro-RO" dirty="0" smtClean="0">
                <a:latin typeface="Arial Narrow" pitchFamily="34" charset="0"/>
              </a:rPr>
              <a:t> Dichiseni si</a:t>
            </a:r>
            <a:r>
              <a:rPr lang="en-US" dirty="0" smtClean="0">
                <a:latin typeface="Arial Narrow" pitchFamily="34" charset="0"/>
              </a:rPr>
              <a:t> Giurgiu( </a:t>
            </a:r>
            <a:r>
              <a:rPr lang="en-US" dirty="0" err="1" smtClean="0">
                <a:latin typeface="Arial Narrow" pitchFamily="34" charset="0"/>
              </a:rPr>
              <a:t>castraveti</a:t>
            </a:r>
            <a:r>
              <a:rPr lang="en-US" dirty="0" smtClean="0">
                <a:latin typeface="Arial Narrow" pitchFamily="34" charset="0"/>
              </a:rPr>
              <a:t> </a:t>
            </a:r>
            <a:r>
              <a:rPr lang="en-US" dirty="0" err="1" smtClean="0">
                <a:latin typeface="Arial Narrow" pitchFamily="34" charset="0"/>
              </a:rPr>
              <a:t>si</a:t>
            </a:r>
            <a:r>
              <a:rPr lang="en-US" dirty="0" smtClean="0">
                <a:latin typeface="Arial Narrow" pitchFamily="34" charset="0"/>
              </a:rPr>
              <a:t> </a:t>
            </a:r>
            <a:r>
              <a:rPr lang="en-US" dirty="0" err="1" smtClean="0">
                <a:latin typeface="Arial Narrow" pitchFamily="34" charset="0"/>
              </a:rPr>
              <a:t>cirese</a:t>
            </a:r>
            <a:r>
              <a:rPr lang="en-US" dirty="0" smtClean="0">
                <a:latin typeface="Arial Narrow" pitchFamily="34" charset="0"/>
              </a:rPr>
              <a:t>).</a:t>
            </a:r>
            <a:endParaRPr lang="ro-RO" dirty="0">
              <a:latin typeface="Arial Narrow" pitchFamily="34" charset="0"/>
            </a:endParaRPr>
          </a:p>
          <a:p>
            <a:endParaRPr lang="ro-RO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8291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496336"/>
          </a:xfrm>
        </p:spPr>
        <p:txBody>
          <a:bodyPr>
            <a:noAutofit/>
          </a:bodyPr>
          <a:lstStyle/>
          <a:p>
            <a:r>
              <a:rPr lang="ro-RO" dirty="0">
                <a:latin typeface="Arial Narrow" pitchFamily="34" charset="0"/>
              </a:rPr>
              <a:t>Activități din anul 2016</a:t>
            </a:r>
            <a:endParaRPr lang="en-GB" dirty="0">
              <a:latin typeface="Arial Narrow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1524000"/>
            <a:ext cx="6777317" cy="4308629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Arial Narrow" pitchFamily="34" charset="0"/>
              </a:rPr>
              <a:t>26.07.2016 -</a:t>
            </a:r>
            <a:r>
              <a:rPr lang="en-US" sz="2000" b="1" dirty="0">
                <a:latin typeface="Arial Narrow" pitchFamily="34" charset="0"/>
              </a:rPr>
              <a:t>Bursa </a:t>
            </a:r>
            <a:r>
              <a:rPr lang="en-US" sz="2000" b="1" dirty="0" err="1">
                <a:latin typeface="Arial Narrow" pitchFamily="34" charset="0"/>
              </a:rPr>
              <a:t>Tanarului</a:t>
            </a:r>
            <a:r>
              <a:rPr lang="en-US" sz="2000" b="1" dirty="0">
                <a:latin typeface="Arial Narrow" pitchFamily="34" charset="0"/>
              </a:rPr>
              <a:t> </a:t>
            </a:r>
            <a:r>
              <a:rPr lang="en-US" sz="2000" b="1" dirty="0" err="1">
                <a:latin typeface="Arial Narrow" pitchFamily="34" charset="0"/>
              </a:rPr>
              <a:t>Cercetator</a:t>
            </a:r>
            <a:endParaRPr lang="en-GB" sz="2000" dirty="0">
              <a:latin typeface="Arial Narrow" pitchFamily="34" charset="0"/>
            </a:endParaRPr>
          </a:p>
          <a:p>
            <a:r>
              <a:rPr lang="ro-RO" sz="2000" dirty="0">
                <a:latin typeface="Arial Narrow" pitchFamily="34" charset="0"/>
              </a:rPr>
              <a:t>20.08.2016- </a:t>
            </a:r>
            <a:r>
              <a:rPr lang="ro-RO" sz="2000" b="1" dirty="0">
                <a:latin typeface="Arial Narrow" pitchFamily="34" charset="0"/>
              </a:rPr>
              <a:t>Primul After school </a:t>
            </a:r>
            <a:r>
              <a:rPr lang="ro-RO" sz="2000" dirty="0">
                <a:latin typeface="Arial Narrow" pitchFamily="34" charset="0"/>
              </a:rPr>
              <a:t>din Oltenita cu foarte multe activitati: pregatirea temelor,</a:t>
            </a:r>
            <a:r>
              <a:rPr lang="en-GB" sz="2000" dirty="0">
                <a:latin typeface="Arial Narrow" pitchFamily="34" charset="0"/>
              </a:rPr>
              <a:t> </a:t>
            </a:r>
            <a:r>
              <a:rPr lang="ro-RO" sz="2000" dirty="0">
                <a:latin typeface="Arial Narrow" pitchFamily="34" charset="0"/>
              </a:rPr>
              <a:t>aprofundarea notiunilor predate la scoala, pregatire pentru concursuri sub indrumarea unor cadre didactice de specialitate; Activitati recreative (jocuri colective, dansuri, pictura, modelaj, vizionari de filme, plimbari etc.) Limbi straine - spaniola, engleza, franceza; organizare de petreceri pentru copii (onomastici, aniversari), excursii și tabere</a:t>
            </a:r>
          </a:p>
          <a:p>
            <a:endParaRPr lang="en-GB" sz="2000" dirty="0">
              <a:latin typeface="Arial Narrow" pitchFamily="34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4191000"/>
            <a:ext cx="25146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9810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86" y="1828800"/>
            <a:ext cx="2623978" cy="3810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492" y="838200"/>
            <a:ext cx="2431665" cy="38441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285" y="1828800"/>
            <a:ext cx="2334229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0071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" y="685800"/>
            <a:ext cx="1442841" cy="249343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963082"/>
            <a:ext cx="4089798" cy="1938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8" y="3657600"/>
            <a:ext cx="1442841" cy="24300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97" y="3657600"/>
            <a:ext cx="1552903" cy="24300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402" y="3657601"/>
            <a:ext cx="1623196" cy="243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9039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838200"/>
            <a:ext cx="1712119" cy="2286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838200"/>
            <a:ext cx="1714500" cy="2286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1774359"/>
            <a:ext cx="2024761" cy="26996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038600"/>
            <a:ext cx="2540000" cy="1905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361" y="4038600"/>
            <a:ext cx="2552700" cy="191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2352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295400"/>
            <a:ext cx="7086600" cy="4572000"/>
          </a:xfrm>
        </p:spPr>
        <p:txBody>
          <a:bodyPr/>
          <a:lstStyle/>
          <a:p>
            <a:r>
              <a:rPr lang="ro-RO" dirty="0" smtClean="0">
                <a:latin typeface="Arial Narrow" panose="020B0606020202030204" pitchFamily="34" charset="0"/>
              </a:rPr>
              <a:t>Organizarea pentru cadrele didactice a unui curs- </a:t>
            </a:r>
            <a:r>
              <a:rPr lang="ro-RO" b="1" dirty="0" smtClean="0">
                <a:latin typeface="Arial Narrow" panose="020B0606020202030204" pitchFamily="34" charset="0"/>
              </a:rPr>
              <a:t>Incluziunea copilului cu CES in scoala de masa- </a:t>
            </a:r>
            <a:r>
              <a:rPr lang="ro-RO" dirty="0" smtClean="0">
                <a:latin typeface="Arial Narrow" panose="020B0606020202030204" pitchFamily="34" charset="0"/>
              </a:rPr>
              <a:t>unde au participatt un numar de 25 de cadre didactice.</a:t>
            </a:r>
          </a:p>
          <a:p>
            <a:r>
              <a:rPr lang="ro-RO" b="1" dirty="0" smtClean="0">
                <a:latin typeface="Arial Narrow" panose="020B0606020202030204" pitchFamily="34" charset="0"/>
              </a:rPr>
              <a:t>Campania </a:t>
            </a:r>
            <a:r>
              <a:rPr lang="en-US" b="1" dirty="0" smtClean="0">
                <a:latin typeface="Arial Narrow" panose="020B0606020202030204" pitchFamily="34" charset="0"/>
              </a:rPr>
              <a:t>“</a:t>
            </a:r>
            <a:r>
              <a:rPr lang="ro-RO" b="1" dirty="0" smtClean="0">
                <a:latin typeface="Arial Narrow" panose="020B0606020202030204" pitchFamily="34" charset="0"/>
              </a:rPr>
              <a:t>Doneaza un ghiozdanel</a:t>
            </a:r>
            <a:r>
              <a:rPr lang="en-US" b="1" dirty="0" smtClean="0">
                <a:latin typeface="Arial Narrow" panose="020B0606020202030204" pitchFamily="34" charset="0"/>
              </a:rPr>
              <a:t>”</a:t>
            </a:r>
            <a:r>
              <a:rPr lang="ro-RO" b="1" dirty="0" smtClean="0">
                <a:latin typeface="Arial Narrow" panose="020B0606020202030204" pitchFamily="34" charset="0"/>
              </a:rPr>
              <a:t> </a:t>
            </a:r>
            <a:r>
              <a:rPr lang="ro-RO" dirty="0" smtClean="0">
                <a:latin typeface="Arial Narrow" panose="020B0606020202030204" pitchFamily="34" charset="0"/>
              </a:rPr>
              <a:t>– unde au fost oferite un numar de 70 de ghiozdane </a:t>
            </a:r>
            <a:r>
              <a:rPr lang="ro-RO" dirty="0">
                <a:latin typeface="Arial Narrow" panose="020B0606020202030204" pitchFamily="34" charset="0"/>
              </a:rPr>
              <a:t>la inceput de an scolar</a:t>
            </a:r>
            <a:r>
              <a:rPr lang="ro-RO" dirty="0" smtClean="0">
                <a:latin typeface="Arial Narrow" panose="020B0606020202030204" pitchFamily="34" charset="0"/>
              </a:rPr>
              <a:t>  copiilor din familii cu situatie materiala precara</a:t>
            </a:r>
            <a:r>
              <a:rPr lang="en-US" dirty="0" smtClean="0">
                <a:latin typeface="Arial Narrow" panose="020B0606020202030204" pitchFamily="34" charset="0"/>
              </a:rPr>
              <a:t>.</a:t>
            </a:r>
          </a:p>
          <a:p>
            <a:r>
              <a:rPr lang="en-US" dirty="0" err="1" smtClean="0">
                <a:latin typeface="Arial Narrow" panose="020B0606020202030204" pitchFamily="34" charset="0"/>
              </a:rPr>
              <a:t>Oranizare</a:t>
            </a:r>
            <a:r>
              <a:rPr lang="ro-RO" dirty="0" smtClean="0">
                <a:latin typeface="Arial Narrow" panose="020B0606020202030204" pitchFamily="34" charset="0"/>
              </a:rPr>
              <a:t>a unei</a:t>
            </a:r>
            <a:r>
              <a:rPr lang="en-US" dirty="0" smtClean="0">
                <a:latin typeface="Arial Narrow" panose="020B0606020202030204" pitchFamily="34" charset="0"/>
              </a:rPr>
              <a:t> Tab</a:t>
            </a:r>
            <a:r>
              <a:rPr lang="ro-RO" dirty="0" smtClean="0">
                <a:latin typeface="Arial Narrow" panose="020B0606020202030204" pitchFamily="34" charset="0"/>
              </a:rPr>
              <a:t>ere</a:t>
            </a:r>
            <a:r>
              <a:rPr lang="en-US" dirty="0" smtClean="0">
                <a:latin typeface="Arial Narrow" panose="020B0606020202030204" pitchFamily="34" charset="0"/>
              </a:rPr>
              <a:t> </a:t>
            </a:r>
            <a:r>
              <a:rPr lang="en-US" dirty="0" err="1" smtClean="0">
                <a:latin typeface="Arial Narrow" panose="020B0606020202030204" pitchFamily="34" charset="0"/>
              </a:rPr>
              <a:t>Terapeutic</a:t>
            </a:r>
            <a:r>
              <a:rPr lang="ro-RO" dirty="0" smtClean="0">
                <a:latin typeface="Arial Narrow" panose="020B0606020202030204" pitchFamily="34" charset="0"/>
              </a:rPr>
              <a:t>e sponsorizata</a:t>
            </a:r>
            <a:r>
              <a:rPr lang="en-US" dirty="0" smtClean="0">
                <a:latin typeface="Arial Narrow" panose="020B0606020202030204" pitchFamily="34" charset="0"/>
              </a:rPr>
              <a:t> de o </a:t>
            </a:r>
            <a:r>
              <a:rPr lang="en-US" dirty="0" err="1" smtClean="0">
                <a:latin typeface="Arial Narrow" panose="020B0606020202030204" pitchFamily="34" charset="0"/>
              </a:rPr>
              <a:t>saptamana</a:t>
            </a:r>
            <a:r>
              <a:rPr lang="en-US" dirty="0" smtClean="0">
                <a:latin typeface="Arial Narrow" panose="020B0606020202030204" pitchFamily="34" charset="0"/>
              </a:rPr>
              <a:t> la </a:t>
            </a:r>
            <a:r>
              <a:rPr lang="en-US" dirty="0" err="1" smtClean="0">
                <a:latin typeface="Arial Narrow" panose="020B0606020202030204" pitchFamily="34" charset="0"/>
              </a:rPr>
              <a:t>Maramures</a:t>
            </a:r>
            <a:r>
              <a:rPr lang="en-US" dirty="0" smtClean="0">
                <a:latin typeface="Arial Narrow" panose="020B0606020202030204" pitchFamily="34" charset="0"/>
              </a:rPr>
              <a:t> </a:t>
            </a:r>
            <a:r>
              <a:rPr lang="en-US" dirty="0" err="1" smtClean="0">
                <a:latin typeface="Arial Narrow" panose="020B0606020202030204" pitchFamily="34" charset="0"/>
              </a:rPr>
              <a:t>pentru</a:t>
            </a:r>
            <a:r>
              <a:rPr lang="en-US" dirty="0" smtClean="0">
                <a:latin typeface="Arial Narrow" panose="020B0606020202030204" pitchFamily="34" charset="0"/>
              </a:rPr>
              <a:t> un </a:t>
            </a:r>
            <a:r>
              <a:rPr lang="en-US" dirty="0" err="1" smtClean="0">
                <a:latin typeface="Arial Narrow" panose="020B0606020202030204" pitchFamily="34" charset="0"/>
              </a:rPr>
              <a:t>numar</a:t>
            </a:r>
            <a:r>
              <a:rPr lang="en-US" dirty="0" smtClean="0">
                <a:latin typeface="Arial Narrow" panose="020B0606020202030204" pitchFamily="34" charset="0"/>
              </a:rPr>
              <a:t> de 30 de </a:t>
            </a:r>
            <a:r>
              <a:rPr lang="en-US" dirty="0" err="1" smtClean="0">
                <a:latin typeface="Arial Narrow" panose="020B0606020202030204" pitchFamily="34" charset="0"/>
              </a:rPr>
              <a:t>copii</a:t>
            </a:r>
            <a:r>
              <a:rPr lang="en-US" dirty="0" smtClean="0">
                <a:latin typeface="Arial Narrow" panose="020B0606020202030204" pitchFamily="34" charset="0"/>
              </a:rPr>
              <a:t> cu CES din </a:t>
            </a:r>
            <a:r>
              <a:rPr lang="en-US" dirty="0" err="1" smtClean="0">
                <a:latin typeface="Arial Narrow" panose="020B0606020202030204" pitchFamily="34" charset="0"/>
              </a:rPr>
              <a:t>cei</a:t>
            </a:r>
            <a:r>
              <a:rPr lang="en-US" dirty="0" smtClean="0">
                <a:latin typeface="Arial Narrow" panose="020B0606020202030204" pitchFamily="34" charset="0"/>
              </a:rPr>
              <a:t> care </a:t>
            </a:r>
            <a:r>
              <a:rPr lang="en-US" dirty="0" err="1" smtClean="0">
                <a:latin typeface="Arial Narrow" panose="020B0606020202030204" pitchFamily="34" charset="0"/>
              </a:rPr>
              <a:t>beneficiaza</a:t>
            </a:r>
            <a:r>
              <a:rPr lang="en-US" dirty="0" smtClean="0">
                <a:latin typeface="Arial Narrow" panose="020B0606020202030204" pitchFamily="34" charset="0"/>
              </a:rPr>
              <a:t> de </a:t>
            </a:r>
            <a:r>
              <a:rPr lang="en-US" dirty="0" err="1" smtClean="0">
                <a:latin typeface="Arial Narrow" panose="020B0606020202030204" pitchFamily="34" charset="0"/>
              </a:rPr>
              <a:t>terapie</a:t>
            </a:r>
            <a:r>
              <a:rPr lang="en-US" dirty="0" smtClean="0">
                <a:latin typeface="Arial Narrow" panose="020B0606020202030204" pitchFamily="34" charset="0"/>
              </a:rPr>
              <a:t> in </a:t>
            </a:r>
            <a:r>
              <a:rPr lang="en-US" dirty="0" err="1" smtClean="0">
                <a:latin typeface="Arial Narrow" panose="020B0606020202030204" pitchFamily="34" charset="0"/>
              </a:rPr>
              <a:t>cadrul</a:t>
            </a:r>
            <a:r>
              <a:rPr lang="en-US" dirty="0" smtClean="0">
                <a:latin typeface="Arial Narrow" panose="020B0606020202030204" pitchFamily="34" charset="0"/>
              </a:rPr>
              <a:t> </a:t>
            </a:r>
            <a:r>
              <a:rPr lang="en-US" dirty="0" err="1" smtClean="0">
                <a:latin typeface="Arial Narrow" panose="020B0606020202030204" pitchFamily="34" charset="0"/>
              </a:rPr>
              <a:t>Asociatiei</a:t>
            </a:r>
            <a:r>
              <a:rPr lang="ro-RO" dirty="0" smtClean="0">
                <a:latin typeface="Arial Narrow" panose="020B0606020202030204" pitchFamily="34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67632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990600"/>
            <a:ext cx="3393024" cy="160616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990600"/>
            <a:ext cx="3393023" cy="16061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3657600"/>
            <a:ext cx="3393024" cy="16085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657600"/>
            <a:ext cx="3393026" cy="1608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9701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685800"/>
            <a:ext cx="1981200" cy="25908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859221"/>
            <a:ext cx="1813034" cy="24173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657600"/>
            <a:ext cx="1981200" cy="2641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784600"/>
            <a:ext cx="33528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7709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066801"/>
            <a:ext cx="3963353" cy="18288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3886200"/>
            <a:ext cx="4419600" cy="21642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959" y="1030015"/>
            <a:ext cx="1947697" cy="25969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1" y="3411489"/>
            <a:ext cx="1981200" cy="264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62896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990600"/>
            <a:ext cx="6777317" cy="4842029"/>
          </a:xfrm>
        </p:spPr>
        <p:txBody>
          <a:bodyPr>
            <a:normAutofit/>
          </a:bodyPr>
          <a:lstStyle/>
          <a:p>
            <a:r>
              <a:rPr lang="en-US" dirty="0" err="1" smtClean="0">
                <a:latin typeface="Arial Narrow" panose="020B0606020202030204" pitchFamily="34" charset="0"/>
              </a:rPr>
              <a:t>Deschiderea</a:t>
            </a:r>
            <a:r>
              <a:rPr lang="en-US" dirty="0" smtClean="0">
                <a:latin typeface="Arial Narrow" panose="020B0606020202030204" pitchFamily="34" charset="0"/>
              </a:rPr>
              <a:t> </a:t>
            </a:r>
            <a:r>
              <a:rPr lang="en-US" dirty="0" err="1" smtClean="0">
                <a:latin typeface="Arial Narrow" panose="020B0606020202030204" pitchFamily="34" charset="0"/>
              </a:rPr>
              <a:t>unui</a:t>
            </a:r>
            <a:r>
              <a:rPr lang="en-US" dirty="0" smtClean="0">
                <a:latin typeface="Arial Narrow" panose="020B0606020202030204" pitchFamily="34" charset="0"/>
              </a:rPr>
              <a:t> </a:t>
            </a:r>
            <a:r>
              <a:rPr lang="en-US" dirty="0" err="1" smtClean="0">
                <a:latin typeface="Arial Narrow" panose="020B0606020202030204" pitchFamily="34" charset="0"/>
              </a:rPr>
              <a:t>nou</a:t>
            </a:r>
            <a:r>
              <a:rPr lang="en-US" dirty="0" smtClean="0">
                <a:latin typeface="Arial Narrow" panose="020B0606020202030204" pitchFamily="34" charset="0"/>
              </a:rPr>
              <a:t> </a:t>
            </a:r>
            <a:r>
              <a:rPr lang="en-US" dirty="0" err="1">
                <a:latin typeface="Arial Narrow" panose="020B0606020202030204" pitchFamily="34" charset="0"/>
              </a:rPr>
              <a:t>C</a:t>
            </a:r>
            <a:r>
              <a:rPr lang="en-US" dirty="0" err="1" smtClean="0">
                <a:latin typeface="Arial Narrow" panose="020B0606020202030204" pitchFamily="34" charset="0"/>
              </a:rPr>
              <a:t>entru</a:t>
            </a:r>
            <a:r>
              <a:rPr lang="en-US" dirty="0" smtClean="0">
                <a:latin typeface="Arial Narrow" panose="020B0606020202030204" pitchFamily="34" charset="0"/>
              </a:rPr>
              <a:t> de </a:t>
            </a:r>
            <a:r>
              <a:rPr lang="en-US" dirty="0" err="1" smtClean="0">
                <a:latin typeface="Arial Narrow" panose="020B0606020202030204" pitchFamily="34" charset="0"/>
              </a:rPr>
              <a:t>Recuperare</a:t>
            </a:r>
            <a:r>
              <a:rPr lang="en-US" dirty="0" smtClean="0">
                <a:latin typeface="Arial Narrow" panose="020B0606020202030204" pitchFamily="34" charset="0"/>
              </a:rPr>
              <a:t> a </a:t>
            </a:r>
            <a:r>
              <a:rPr lang="en-US" dirty="0" err="1" smtClean="0">
                <a:latin typeface="Arial Narrow" panose="020B0606020202030204" pitchFamily="34" charset="0"/>
              </a:rPr>
              <a:t>copiilor</a:t>
            </a:r>
            <a:r>
              <a:rPr lang="en-US" dirty="0" smtClean="0">
                <a:latin typeface="Arial Narrow" panose="020B0606020202030204" pitchFamily="34" charset="0"/>
              </a:rPr>
              <a:t> cu CES </a:t>
            </a:r>
            <a:r>
              <a:rPr lang="en-US" dirty="0" err="1" smtClean="0">
                <a:latin typeface="Arial Narrow" panose="020B0606020202030204" pitchFamily="34" charset="0"/>
              </a:rPr>
              <a:t>ce</a:t>
            </a:r>
            <a:r>
              <a:rPr lang="en-US" dirty="0" smtClean="0">
                <a:latin typeface="Arial Narrow" panose="020B0606020202030204" pitchFamily="34" charset="0"/>
              </a:rPr>
              <a:t> are ca </a:t>
            </a:r>
            <a:r>
              <a:rPr lang="en-US" dirty="0" err="1" smtClean="0">
                <a:latin typeface="Arial Narrow" panose="020B0606020202030204" pitchFamily="34" charset="0"/>
              </a:rPr>
              <a:t>dotari</a:t>
            </a:r>
            <a:r>
              <a:rPr lang="en-US" dirty="0" smtClean="0">
                <a:latin typeface="Arial Narrow" panose="020B0606020202030204" pitchFamily="34" charset="0"/>
              </a:rPr>
              <a:t> </a:t>
            </a:r>
            <a:r>
              <a:rPr lang="en-US" dirty="0" err="1" smtClean="0">
                <a:latin typeface="Arial Narrow" panose="020B0606020202030204" pitchFamily="34" charset="0"/>
              </a:rPr>
              <a:t>noi</a:t>
            </a:r>
            <a:r>
              <a:rPr lang="en-US" dirty="0" smtClean="0">
                <a:latin typeface="Arial Narrow" panose="020B0606020202030204" pitchFamily="34" charset="0"/>
              </a:rPr>
              <a:t> - camera </a:t>
            </a:r>
            <a:r>
              <a:rPr lang="en-US" dirty="0" err="1" smtClean="0">
                <a:latin typeface="Arial Narrow" panose="020B0606020202030204" pitchFamily="34" charset="0"/>
              </a:rPr>
              <a:t>senzoriala</a:t>
            </a:r>
            <a:endParaRPr lang="en-US" dirty="0" smtClean="0">
              <a:latin typeface="Arial Narrow" panose="020B0606020202030204" pitchFamily="34" charset="0"/>
            </a:endParaRPr>
          </a:p>
          <a:p>
            <a:pPr marL="68580" indent="0">
              <a:buNone/>
            </a:pP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en-US" dirty="0" smtClean="0">
                <a:latin typeface="Arial Narrow" panose="020B0606020202030204" pitchFamily="34" charset="0"/>
              </a:rPr>
              <a:t>                    - </a:t>
            </a:r>
            <a:r>
              <a:rPr lang="en-US" dirty="0" err="1" smtClean="0">
                <a:latin typeface="Arial Narrow" panose="020B0606020202030204" pitchFamily="34" charset="0"/>
              </a:rPr>
              <a:t>sala</a:t>
            </a:r>
            <a:r>
              <a:rPr lang="en-US" dirty="0" smtClean="0">
                <a:latin typeface="Arial Narrow" panose="020B0606020202030204" pitchFamily="34" charset="0"/>
              </a:rPr>
              <a:t> de</a:t>
            </a:r>
            <a:r>
              <a:rPr lang="ro-RO" dirty="0" smtClean="0">
                <a:latin typeface="Arial Narrow" panose="020B0606020202030204" pitchFamily="34" charset="0"/>
              </a:rPr>
              <a:t> Ter</a:t>
            </a:r>
            <a:r>
              <a:rPr lang="en-US" dirty="0" err="1" smtClean="0">
                <a:latin typeface="Arial Narrow" panose="020B0606020202030204" pitchFamily="34" charset="0"/>
              </a:rPr>
              <a:t>apie</a:t>
            </a:r>
            <a:r>
              <a:rPr lang="en-US" dirty="0" smtClean="0">
                <a:latin typeface="Arial Narrow" panose="020B0606020202030204" pitchFamily="34" charset="0"/>
              </a:rPr>
              <a:t> 3C – </a:t>
            </a:r>
            <a:r>
              <a:rPr lang="en-US" dirty="0" err="1" smtClean="0">
                <a:latin typeface="Arial Narrow" panose="020B0606020202030204" pitchFamily="34" charset="0"/>
              </a:rPr>
              <a:t>Coordonare</a:t>
            </a:r>
            <a:r>
              <a:rPr lang="en-US" dirty="0" smtClean="0">
                <a:latin typeface="Arial Narrow" panose="020B0606020202030204" pitchFamily="34" charset="0"/>
              </a:rPr>
              <a:t>, </a:t>
            </a:r>
            <a:r>
              <a:rPr lang="en-US" dirty="0" err="1" smtClean="0">
                <a:latin typeface="Arial Narrow" panose="020B0606020202030204" pitchFamily="34" charset="0"/>
              </a:rPr>
              <a:t>Concentrare</a:t>
            </a:r>
            <a:r>
              <a:rPr lang="en-US" dirty="0" smtClean="0">
                <a:latin typeface="Arial Narrow" panose="020B0606020202030204" pitchFamily="34" charset="0"/>
              </a:rPr>
              <a:t>, </a:t>
            </a:r>
            <a:r>
              <a:rPr lang="en-US" dirty="0" err="1" smtClean="0">
                <a:latin typeface="Arial Narrow" panose="020B0606020202030204" pitchFamily="34" charset="0"/>
              </a:rPr>
              <a:t>Constientizare</a:t>
            </a:r>
            <a:r>
              <a:rPr lang="en-US" dirty="0" smtClean="0">
                <a:latin typeface="Arial Narrow" panose="020B0606020202030204" pitchFamily="34" charset="0"/>
              </a:rPr>
              <a:t>.</a:t>
            </a:r>
          </a:p>
          <a:p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en-US" dirty="0" err="1" smtClean="0">
                <a:latin typeface="Arial Narrow" panose="020B0606020202030204" pitchFamily="34" charset="0"/>
              </a:rPr>
              <a:t>Donarea</a:t>
            </a:r>
            <a:r>
              <a:rPr lang="en-US" dirty="0" smtClean="0">
                <a:latin typeface="Arial Narrow" panose="020B0606020202030204" pitchFamily="34" charset="0"/>
              </a:rPr>
              <a:t> de </a:t>
            </a:r>
            <a:r>
              <a:rPr lang="en-US" dirty="0" err="1" smtClean="0">
                <a:latin typeface="Arial Narrow" panose="020B0606020202030204" pitchFamily="34" charset="0"/>
              </a:rPr>
              <a:t>alimente</a:t>
            </a:r>
            <a:r>
              <a:rPr lang="en-US" dirty="0" smtClean="0">
                <a:latin typeface="Arial Narrow" panose="020B0606020202030204" pitchFamily="34" charset="0"/>
              </a:rPr>
              <a:t> </a:t>
            </a:r>
            <a:r>
              <a:rPr lang="en-US" dirty="0" err="1" smtClean="0">
                <a:latin typeface="Arial Narrow" panose="020B0606020202030204" pitchFamily="34" charset="0"/>
              </a:rPr>
              <a:t>neperisabile</a:t>
            </a:r>
            <a:r>
              <a:rPr lang="en-US" dirty="0" smtClean="0">
                <a:latin typeface="Arial Narrow" panose="020B0606020202030204" pitchFamily="34" charset="0"/>
              </a:rPr>
              <a:t> </a:t>
            </a:r>
            <a:r>
              <a:rPr lang="en-US" dirty="0" err="1" smtClean="0">
                <a:latin typeface="Arial Narrow" panose="020B0606020202030204" pitchFamily="34" charset="0"/>
              </a:rPr>
              <a:t>cazurilor</a:t>
            </a:r>
            <a:r>
              <a:rPr lang="en-US" dirty="0" smtClean="0">
                <a:latin typeface="Arial Narrow" panose="020B0606020202030204" pitchFamily="34" charset="0"/>
              </a:rPr>
              <a:t> </a:t>
            </a:r>
            <a:r>
              <a:rPr lang="en-US" dirty="0" err="1" smtClean="0">
                <a:latin typeface="Arial Narrow" panose="020B0606020202030204" pitchFamily="34" charset="0"/>
              </a:rPr>
              <a:t>sociale</a:t>
            </a:r>
            <a:r>
              <a:rPr lang="en-US" dirty="0" smtClean="0">
                <a:latin typeface="Arial Narrow" panose="020B0606020202030204" pitchFamily="34" charset="0"/>
              </a:rPr>
              <a:t> in </a:t>
            </a:r>
            <a:r>
              <a:rPr lang="en-US" dirty="0" err="1" smtClean="0">
                <a:latin typeface="Arial Narrow" panose="020B0606020202030204" pitchFamily="34" charset="0"/>
              </a:rPr>
              <a:t>urma</a:t>
            </a:r>
            <a:r>
              <a:rPr lang="en-US" dirty="0" smtClean="0">
                <a:latin typeface="Arial Narrow" panose="020B0606020202030204" pitchFamily="34" charset="0"/>
              </a:rPr>
              <a:t> </a:t>
            </a:r>
            <a:r>
              <a:rPr lang="en-US" dirty="0" err="1" smtClean="0">
                <a:latin typeface="Arial Narrow" panose="020B0606020202030204" pitchFamily="34" charset="0"/>
              </a:rPr>
              <a:t>anchetelor</a:t>
            </a:r>
            <a:r>
              <a:rPr lang="en-US" dirty="0" smtClean="0">
                <a:latin typeface="Arial Narrow" panose="020B0606020202030204" pitchFamily="34" charset="0"/>
              </a:rPr>
              <a:t> </a:t>
            </a:r>
            <a:r>
              <a:rPr lang="en-US" dirty="0" err="1" smtClean="0">
                <a:latin typeface="Arial Narrow" panose="020B0606020202030204" pitchFamily="34" charset="0"/>
              </a:rPr>
              <a:t>sociale</a:t>
            </a:r>
            <a:r>
              <a:rPr lang="en-US" dirty="0" smtClean="0">
                <a:latin typeface="Arial Narrow" panose="020B0606020202030204" pitchFamily="34" charset="0"/>
              </a:rPr>
              <a:t> </a:t>
            </a:r>
            <a:r>
              <a:rPr lang="en-US" dirty="0" err="1" smtClean="0">
                <a:latin typeface="Arial Narrow" panose="020B0606020202030204" pitchFamily="34" charset="0"/>
              </a:rPr>
              <a:t>facute</a:t>
            </a:r>
            <a:r>
              <a:rPr lang="en-US" dirty="0" smtClean="0">
                <a:latin typeface="Arial Narrow" panose="020B0606020202030204" pitchFamily="34" charset="0"/>
              </a:rPr>
              <a:t> de </a:t>
            </a:r>
            <a:r>
              <a:rPr lang="en-US" dirty="0" err="1" smtClean="0">
                <a:latin typeface="Arial Narrow" panose="020B0606020202030204" pitchFamily="34" charset="0"/>
              </a:rPr>
              <a:t>Asistentul</a:t>
            </a:r>
            <a:r>
              <a:rPr lang="en-US" dirty="0" smtClean="0">
                <a:latin typeface="Arial Narrow" panose="020B0606020202030204" pitchFamily="34" charset="0"/>
              </a:rPr>
              <a:t> </a:t>
            </a:r>
            <a:r>
              <a:rPr lang="en-US" dirty="0" err="1" smtClean="0">
                <a:latin typeface="Arial Narrow" panose="020B0606020202030204" pitchFamily="34" charset="0"/>
              </a:rPr>
              <a:t>nostru</a:t>
            </a:r>
            <a:r>
              <a:rPr lang="en-US" dirty="0" smtClean="0">
                <a:latin typeface="Arial Narrow" panose="020B0606020202030204" pitchFamily="34" charset="0"/>
              </a:rPr>
              <a:t> social.</a:t>
            </a:r>
          </a:p>
          <a:p>
            <a:r>
              <a:rPr lang="en-GB" dirty="0">
                <a:latin typeface="Arial Narrow" pitchFamily="34" charset="0"/>
              </a:rPr>
              <a:t>Campania </a:t>
            </a:r>
            <a:r>
              <a:rPr lang="en-GB" dirty="0" err="1">
                <a:latin typeface="Arial Narrow" pitchFamily="34" charset="0"/>
              </a:rPr>
              <a:t>anual</a:t>
            </a:r>
            <a:r>
              <a:rPr lang="ro-RO" dirty="0">
                <a:latin typeface="Arial Narrow" pitchFamily="34" charset="0"/>
              </a:rPr>
              <a:t>ă</a:t>
            </a:r>
            <a:r>
              <a:rPr lang="en-GB" dirty="0">
                <a:latin typeface="Arial Narrow" pitchFamily="34" charset="0"/>
              </a:rPr>
              <a:t> “</a:t>
            </a:r>
            <a:r>
              <a:rPr lang="en-GB" b="1" dirty="0" err="1">
                <a:latin typeface="Arial Narrow" pitchFamily="34" charset="0"/>
              </a:rPr>
              <a:t>Scrisoare</a:t>
            </a:r>
            <a:r>
              <a:rPr lang="en-GB" b="1" dirty="0">
                <a:latin typeface="Arial Narrow" pitchFamily="34" charset="0"/>
              </a:rPr>
              <a:t> c</a:t>
            </a:r>
            <a:r>
              <a:rPr lang="ro-RO" b="1" dirty="0">
                <a:latin typeface="Arial Narrow" pitchFamily="34" charset="0"/>
              </a:rPr>
              <a:t>ă</a:t>
            </a:r>
            <a:r>
              <a:rPr lang="en-GB" b="1" dirty="0" err="1">
                <a:latin typeface="Arial Narrow" pitchFamily="34" charset="0"/>
              </a:rPr>
              <a:t>tre</a:t>
            </a:r>
            <a:r>
              <a:rPr lang="en-GB" b="1" dirty="0">
                <a:latin typeface="Arial Narrow" pitchFamily="34" charset="0"/>
              </a:rPr>
              <a:t> Mo</a:t>
            </a:r>
            <a:r>
              <a:rPr lang="ro-RO" b="1" dirty="0">
                <a:latin typeface="Arial Narrow" pitchFamily="34" charset="0"/>
              </a:rPr>
              <a:t>ș</a:t>
            </a:r>
            <a:r>
              <a:rPr lang="en-GB" b="1" dirty="0">
                <a:latin typeface="Arial Narrow" pitchFamily="34" charset="0"/>
              </a:rPr>
              <a:t> Cr</a:t>
            </a:r>
            <a:r>
              <a:rPr lang="ro-RO" b="1" dirty="0">
                <a:latin typeface="Arial Narrow" pitchFamily="34" charset="0"/>
              </a:rPr>
              <a:t>ă</a:t>
            </a:r>
            <a:r>
              <a:rPr lang="en-GB" b="1" dirty="0" err="1">
                <a:latin typeface="Arial Narrow" pitchFamily="34" charset="0"/>
              </a:rPr>
              <a:t>ciun</a:t>
            </a:r>
            <a:r>
              <a:rPr lang="en-GB" dirty="0">
                <a:latin typeface="Arial Narrow" pitchFamily="34" charset="0"/>
              </a:rPr>
              <a:t>”, </a:t>
            </a:r>
            <a:r>
              <a:rPr lang="en-GB" dirty="0" err="1">
                <a:latin typeface="Arial Narrow" pitchFamily="34" charset="0"/>
              </a:rPr>
              <a:t>prin</a:t>
            </a:r>
            <a:r>
              <a:rPr lang="en-GB" dirty="0">
                <a:latin typeface="Arial Narrow" pitchFamily="34" charset="0"/>
              </a:rPr>
              <a:t> care 100 de </a:t>
            </a:r>
            <a:r>
              <a:rPr lang="en-GB" dirty="0" err="1">
                <a:latin typeface="Arial Narrow" pitchFamily="34" charset="0"/>
              </a:rPr>
              <a:t>copila</a:t>
            </a:r>
            <a:r>
              <a:rPr lang="ro-RO" dirty="0">
                <a:latin typeface="Arial Narrow" pitchFamily="34" charset="0"/>
              </a:rPr>
              <a:t>ș</a:t>
            </a:r>
            <a:r>
              <a:rPr lang="en-GB" dirty="0" err="1">
                <a:latin typeface="Arial Narrow" pitchFamily="34" charset="0"/>
              </a:rPr>
              <a:t>i</a:t>
            </a:r>
            <a:r>
              <a:rPr lang="en-GB" dirty="0">
                <a:latin typeface="Arial Narrow" pitchFamily="34" charset="0"/>
              </a:rPr>
              <a:t> </a:t>
            </a:r>
            <a:r>
              <a:rPr lang="en-GB" dirty="0" err="1">
                <a:latin typeface="Arial Narrow" pitchFamily="34" charset="0"/>
              </a:rPr>
              <a:t>proveni</a:t>
            </a:r>
            <a:r>
              <a:rPr lang="ro-RO" dirty="0">
                <a:latin typeface="Arial Narrow" pitchFamily="34" charset="0"/>
              </a:rPr>
              <a:t>ț</a:t>
            </a:r>
            <a:r>
              <a:rPr lang="en-GB" dirty="0" err="1">
                <a:latin typeface="Arial Narrow" pitchFamily="34" charset="0"/>
              </a:rPr>
              <a:t>i</a:t>
            </a:r>
            <a:r>
              <a:rPr lang="en-GB" dirty="0">
                <a:latin typeface="Arial Narrow" pitchFamily="34" charset="0"/>
              </a:rPr>
              <a:t> din </a:t>
            </a:r>
            <a:r>
              <a:rPr lang="en-GB" dirty="0" err="1">
                <a:latin typeface="Arial Narrow" pitchFamily="34" charset="0"/>
              </a:rPr>
              <a:t>medii</a:t>
            </a:r>
            <a:r>
              <a:rPr lang="en-GB" dirty="0">
                <a:latin typeface="Arial Narrow" pitchFamily="34" charset="0"/>
              </a:rPr>
              <a:t> </a:t>
            </a:r>
            <a:r>
              <a:rPr lang="en-GB" dirty="0" err="1">
                <a:latin typeface="Arial Narrow" pitchFamily="34" charset="0"/>
              </a:rPr>
              <a:t>defavorizate</a:t>
            </a:r>
            <a:r>
              <a:rPr lang="en-GB" dirty="0">
                <a:latin typeface="Arial Narrow" pitchFamily="34" charset="0"/>
              </a:rPr>
              <a:t> </a:t>
            </a:r>
            <a:r>
              <a:rPr lang="en-GB" dirty="0" err="1">
                <a:latin typeface="Arial Narrow" pitchFamily="34" charset="0"/>
              </a:rPr>
              <a:t>ce</a:t>
            </a:r>
            <a:r>
              <a:rPr lang="en-GB" dirty="0">
                <a:latin typeface="Arial Narrow" pitchFamily="34" charset="0"/>
              </a:rPr>
              <a:t> au </a:t>
            </a:r>
            <a:r>
              <a:rPr lang="en-GB" dirty="0" err="1">
                <a:latin typeface="Arial Narrow" pitchFamily="34" charset="0"/>
              </a:rPr>
              <a:t>redactat</a:t>
            </a:r>
            <a:r>
              <a:rPr lang="en-GB" dirty="0">
                <a:latin typeface="Arial Narrow" pitchFamily="34" charset="0"/>
              </a:rPr>
              <a:t> </a:t>
            </a:r>
            <a:r>
              <a:rPr lang="en-GB" dirty="0" err="1">
                <a:latin typeface="Arial Narrow" pitchFamily="34" charset="0"/>
              </a:rPr>
              <a:t>scrisori</a:t>
            </a:r>
            <a:r>
              <a:rPr lang="en-GB" dirty="0">
                <a:latin typeface="Arial Narrow" pitchFamily="34" charset="0"/>
              </a:rPr>
              <a:t> c</a:t>
            </a:r>
            <a:r>
              <a:rPr lang="ro-RO" dirty="0">
                <a:latin typeface="Arial Narrow" pitchFamily="34" charset="0"/>
              </a:rPr>
              <a:t>ă</a:t>
            </a:r>
            <a:r>
              <a:rPr lang="en-GB" dirty="0" err="1">
                <a:latin typeface="Arial Narrow" pitchFamily="34" charset="0"/>
              </a:rPr>
              <a:t>tre</a:t>
            </a:r>
            <a:r>
              <a:rPr lang="en-GB" dirty="0">
                <a:latin typeface="Arial Narrow" pitchFamily="34" charset="0"/>
              </a:rPr>
              <a:t> Mo</a:t>
            </a:r>
            <a:r>
              <a:rPr lang="ro-RO" dirty="0">
                <a:latin typeface="Arial Narrow" pitchFamily="34" charset="0"/>
              </a:rPr>
              <a:t>ș</a:t>
            </a:r>
            <a:r>
              <a:rPr lang="en-GB" dirty="0">
                <a:latin typeface="Arial Narrow" pitchFamily="34" charset="0"/>
              </a:rPr>
              <a:t> Cr</a:t>
            </a:r>
            <a:r>
              <a:rPr lang="ro-RO" dirty="0">
                <a:latin typeface="Arial Narrow" pitchFamily="34" charset="0"/>
              </a:rPr>
              <a:t>ă</a:t>
            </a:r>
            <a:r>
              <a:rPr lang="en-GB" dirty="0" err="1">
                <a:latin typeface="Arial Narrow" pitchFamily="34" charset="0"/>
              </a:rPr>
              <a:t>ciun</a:t>
            </a:r>
            <a:r>
              <a:rPr lang="en-GB" dirty="0">
                <a:latin typeface="Arial Narrow" pitchFamily="34" charset="0"/>
              </a:rPr>
              <a:t>, au </a:t>
            </a:r>
            <a:r>
              <a:rPr lang="en-GB" dirty="0" err="1">
                <a:latin typeface="Arial Narrow" pitchFamily="34" charset="0"/>
              </a:rPr>
              <a:t>participat</a:t>
            </a:r>
            <a:r>
              <a:rPr lang="en-GB" dirty="0">
                <a:latin typeface="Arial Narrow" pitchFamily="34" charset="0"/>
              </a:rPr>
              <a:t> la o </a:t>
            </a:r>
            <a:r>
              <a:rPr lang="en-GB" dirty="0" err="1">
                <a:latin typeface="Arial Narrow" pitchFamily="34" charset="0"/>
              </a:rPr>
              <a:t>scurt</a:t>
            </a:r>
            <a:r>
              <a:rPr lang="ro-RO" dirty="0">
                <a:latin typeface="Arial Narrow" pitchFamily="34" charset="0"/>
              </a:rPr>
              <a:t>ă</a:t>
            </a:r>
            <a:r>
              <a:rPr lang="en-GB" dirty="0">
                <a:latin typeface="Arial Narrow" pitchFamily="34" charset="0"/>
              </a:rPr>
              <a:t> </a:t>
            </a:r>
            <a:r>
              <a:rPr lang="en-GB" dirty="0" err="1">
                <a:latin typeface="Arial Narrow" pitchFamily="34" charset="0"/>
              </a:rPr>
              <a:t>festivitate</a:t>
            </a:r>
            <a:r>
              <a:rPr lang="en-GB" dirty="0">
                <a:latin typeface="Arial Narrow" pitchFamily="34" charset="0"/>
              </a:rPr>
              <a:t> </a:t>
            </a:r>
            <a:r>
              <a:rPr lang="en-GB" dirty="0" err="1">
                <a:latin typeface="Arial Narrow" pitchFamily="34" charset="0"/>
              </a:rPr>
              <a:t>prin</a:t>
            </a:r>
            <a:r>
              <a:rPr lang="en-GB" dirty="0">
                <a:latin typeface="Arial Narrow" pitchFamily="34" charset="0"/>
              </a:rPr>
              <a:t> care au </a:t>
            </a:r>
            <a:r>
              <a:rPr lang="en-GB" dirty="0" err="1">
                <a:latin typeface="Arial Narrow" pitchFamily="34" charset="0"/>
              </a:rPr>
              <a:t>primit</a:t>
            </a:r>
            <a:r>
              <a:rPr lang="en-GB" dirty="0">
                <a:latin typeface="Arial Narrow" pitchFamily="34" charset="0"/>
              </a:rPr>
              <a:t> </a:t>
            </a:r>
            <a:r>
              <a:rPr lang="en-GB" dirty="0" err="1">
                <a:latin typeface="Arial Narrow" pitchFamily="34" charset="0"/>
              </a:rPr>
              <a:t>cadourile</a:t>
            </a:r>
            <a:r>
              <a:rPr lang="en-GB" dirty="0">
                <a:latin typeface="Arial Narrow" pitchFamily="34" charset="0"/>
              </a:rPr>
              <a:t> </a:t>
            </a:r>
            <a:r>
              <a:rPr lang="en-GB" dirty="0" err="1">
                <a:latin typeface="Arial Narrow" pitchFamily="34" charset="0"/>
              </a:rPr>
              <a:t>mult</a:t>
            </a:r>
            <a:r>
              <a:rPr lang="en-GB" dirty="0">
                <a:latin typeface="Arial Narrow" pitchFamily="34" charset="0"/>
              </a:rPr>
              <a:t> a</a:t>
            </a:r>
            <a:r>
              <a:rPr lang="ro-RO" dirty="0">
                <a:latin typeface="Arial Narrow" pitchFamily="34" charset="0"/>
              </a:rPr>
              <a:t>ș</a:t>
            </a:r>
            <a:r>
              <a:rPr lang="en-GB" dirty="0" err="1">
                <a:latin typeface="Arial Narrow" pitchFamily="34" charset="0"/>
              </a:rPr>
              <a:t>teptate</a:t>
            </a:r>
            <a:r>
              <a:rPr lang="en-GB" dirty="0">
                <a:latin typeface="Arial Narrow" pitchFamily="34" charset="0"/>
              </a:rPr>
              <a:t>.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2734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1143000"/>
            <a:ext cx="7109908" cy="4689629"/>
          </a:xfrm>
        </p:spPr>
        <p:txBody>
          <a:bodyPr/>
          <a:lstStyle/>
          <a:p>
            <a:pPr lvl="0"/>
            <a:r>
              <a:rPr lang="en-GB" dirty="0" err="1">
                <a:latin typeface="Arial Narrow" panose="020B0606020202030204" pitchFamily="34" charset="0"/>
              </a:rPr>
              <a:t>Prin</a:t>
            </a:r>
            <a:r>
              <a:rPr lang="en-GB" dirty="0">
                <a:latin typeface="Arial Narrow" panose="020B0606020202030204" pitchFamily="34" charset="0"/>
              </a:rPr>
              <a:t> Campania </a:t>
            </a:r>
            <a:r>
              <a:rPr lang="en-GB" dirty="0" err="1">
                <a:latin typeface="Arial Narrow" panose="020B0606020202030204" pitchFamily="34" charset="0"/>
              </a:rPr>
              <a:t>Depozitul</a:t>
            </a:r>
            <a:r>
              <a:rPr lang="en-GB" dirty="0">
                <a:latin typeface="Arial Narrow" panose="020B0606020202030204" pitchFamily="34" charset="0"/>
              </a:rPr>
              <a:t> de </a:t>
            </a:r>
            <a:r>
              <a:rPr lang="en-GB" dirty="0" err="1">
                <a:latin typeface="Arial Narrow" panose="020B0606020202030204" pitchFamily="34" charset="0"/>
              </a:rPr>
              <a:t>Zambet</a:t>
            </a:r>
            <a:r>
              <a:rPr lang="en-GB" dirty="0">
                <a:latin typeface="Arial Narrow" panose="020B0606020202030204" pitchFamily="34" charset="0"/>
              </a:rPr>
              <a:t>  </a:t>
            </a:r>
            <a:r>
              <a:rPr lang="en-GB" dirty="0" err="1">
                <a:latin typeface="Arial Narrow" panose="020B0606020202030204" pitchFamily="34" charset="0"/>
              </a:rPr>
              <a:t>pe</a:t>
            </a:r>
            <a:r>
              <a:rPr lang="en-GB" dirty="0">
                <a:latin typeface="Arial Narrow" panose="020B0606020202030204" pitchFamily="34" charset="0"/>
              </a:rPr>
              <a:t> tot </a:t>
            </a:r>
            <a:r>
              <a:rPr lang="en-GB" dirty="0" err="1">
                <a:latin typeface="Arial Narrow" panose="020B0606020202030204" pitchFamily="34" charset="0"/>
              </a:rPr>
              <a:t>parcursul</a:t>
            </a:r>
            <a:r>
              <a:rPr lang="en-GB" dirty="0">
                <a:latin typeface="Arial Narrow" panose="020B0606020202030204" pitchFamily="34" charset="0"/>
              </a:rPr>
              <a:t> </a:t>
            </a:r>
            <a:r>
              <a:rPr lang="en-GB" dirty="0" err="1">
                <a:latin typeface="Arial Narrow" panose="020B0606020202030204" pitchFamily="34" charset="0"/>
              </a:rPr>
              <a:t>anului</a:t>
            </a:r>
            <a:r>
              <a:rPr lang="en-GB" dirty="0">
                <a:latin typeface="Arial Narrow" panose="020B0606020202030204" pitchFamily="34" charset="0"/>
              </a:rPr>
              <a:t> 2021, au </a:t>
            </a:r>
            <a:r>
              <a:rPr lang="en-GB" dirty="0" err="1">
                <a:latin typeface="Arial Narrow" panose="020B0606020202030204" pitchFamily="34" charset="0"/>
              </a:rPr>
              <a:t>fost</a:t>
            </a:r>
            <a:r>
              <a:rPr lang="en-GB" dirty="0">
                <a:latin typeface="Arial Narrow" panose="020B0606020202030204" pitchFamily="34" charset="0"/>
              </a:rPr>
              <a:t> </a:t>
            </a:r>
            <a:r>
              <a:rPr lang="en-GB" dirty="0" err="1">
                <a:latin typeface="Arial Narrow" panose="020B0606020202030204" pitchFamily="34" charset="0"/>
              </a:rPr>
              <a:t>ajutate</a:t>
            </a:r>
            <a:r>
              <a:rPr lang="en-GB" dirty="0">
                <a:latin typeface="Arial Narrow" panose="020B0606020202030204" pitchFamily="34" charset="0"/>
              </a:rPr>
              <a:t> </a:t>
            </a:r>
            <a:r>
              <a:rPr lang="en-GB" dirty="0" err="1">
                <a:latin typeface="Arial Narrow" panose="020B0606020202030204" pitchFamily="34" charset="0"/>
              </a:rPr>
              <a:t>peste</a:t>
            </a:r>
            <a:r>
              <a:rPr lang="en-GB" dirty="0">
                <a:latin typeface="Arial Narrow" panose="020B0606020202030204" pitchFamily="34" charset="0"/>
              </a:rPr>
              <a:t> 500 de </a:t>
            </a:r>
            <a:r>
              <a:rPr lang="en-GB" dirty="0" err="1">
                <a:latin typeface="Arial Narrow" panose="020B0606020202030204" pitchFamily="34" charset="0"/>
              </a:rPr>
              <a:t>familii</a:t>
            </a:r>
            <a:r>
              <a:rPr lang="en-GB" dirty="0">
                <a:latin typeface="Arial Narrow" panose="020B0606020202030204" pitchFamily="34" charset="0"/>
              </a:rPr>
              <a:t> cu </a:t>
            </a:r>
            <a:r>
              <a:rPr lang="en-GB" dirty="0" err="1">
                <a:latin typeface="Arial Narrow" panose="020B0606020202030204" pitchFamily="34" charset="0"/>
              </a:rPr>
              <a:t>haine</a:t>
            </a:r>
            <a:r>
              <a:rPr lang="en-GB" dirty="0">
                <a:latin typeface="Arial Narrow" panose="020B0606020202030204" pitchFamily="34" charset="0"/>
              </a:rPr>
              <a:t>, </a:t>
            </a:r>
            <a:r>
              <a:rPr lang="en-GB" dirty="0" err="1">
                <a:latin typeface="Arial Narrow" panose="020B0606020202030204" pitchFamily="34" charset="0"/>
              </a:rPr>
              <a:t>jucarii</a:t>
            </a:r>
            <a:r>
              <a:rPr lang="en-GB" dirty="0">
                <a:latin typeface="Arial Narrow" panose="020B0606020202030204" pitchFamily="34" charset="0"/>
              </a:rPr>
              <a:t>, </a:t>
            </a:r>
            <a:r>
              <a:rPr lang="en-GB" dirty="0" err="1">
                <a:latin typeface="Arial Narrow" panose="020B0606020202030204" pitchFamily="34" charset="0"/>
              </a:rPr>
              <a:t>incaltaminte</a:t>
            </a:r>
            <a:r>
              <a:rPr lang="en-GB" dirty="0">
                <a:latin typeface="Arial Narrow" panose="020B0606020202030204" pitchFamily="34" charset="0"/>
              </a:rPr>
              <a:t>, </a:t>
            </a:r>
            <a:r>
              <a:rPr lang="en-GB" dirty="0" err="1">
                <a:latin typeface="Arial Narrow" panose="020B0606020202030204" pitchFamily="34" charset="0"/>
              </a:rPr>
              <a:t>carucioare</a:t>
            </a:r>
            <a:r>
              <a:rPr lang="en-GB" dirty="0">
                <a:latin typeface="Arial Narrow" panose="020B0606020202030204" pitchFamily="34" charset="0"/>
              </a:rPr>
              <a:t> </a:t>
            </a:r>
            <a:r>
              <a:rPr lang="en-GB" dirty="0" err="1">
                <a:latin typeface="Arial Narrow" panose="020B0606020202030204" pitchFamily="34" charset="0"/>
              </a:rPr>
              <a:t>pentru</a:t>
            </a:r>
            <a:r>
              <a:rPr lang="en-GB" dirty="0">
                <a:latin typeface="Arial Narrow" panose="020B0606020202030204" pitchFamily="34" charset="0"/>
              </a:rPr>
              <a:t> handicap, </a:t>
            </a:r>
            <a:r>
              <a:rPr lang="en-GB" dirty="0" err="1">
                <a:latin typeface="Arial Narrow" panose="020B0606020202030204" pitchFamily="34" charset="0"/>
              </a:rPr>
              <a:t>paturi</a:t>
            </a:r>
            <a:r>
              <a:rPr lang="en-GB" dirty="0">
                <a:latin typeface="Arial Narrow" panose="020B0606020202030204" pitchFamily="34" charset="0"/>
              </a:rPr>
              <a:t> </a:t>
            </a:r>
            <a:r>
              <a:rPr lang="en-GB" dirty="0" err="1">
                <a:latin typeface="Arial Narrow" panose="020B0606020202030204" pitchFamily="34" charset="0"/>
              </a:rPr>
              <a:t>electrice</a:t>
            </a:r>
            <a:r>
              <a:rPr lang="en-GB" dirty="0">
                <a:latin typeface="Arial Narrow" panose="020B0606020202030204" pitchFamily="34" charset="0"/>
              </a:rPr>
              <a:t>, </a:t>
            </a:r>
            <a:r>
              <a:rPr lang="en-GB" dirty="0" err="1">
                <a:latin typeface="Arial Narrow" panose="020B0606020202030204" pitchFamily="34" charset="0"/>
              </a:rPr>
              <a:t>pampersi</a:t>
            </a:r>
            <a:r>
              <a:rPr lang="en-GB" dirty="0">
                <a:latin typeface="Arial Narrow" panose="020B0606020202030204" pitchFamily="34" charset="0"/>
              </a:rPr>
              <a:t> </a:t>
            </a:r>
            <a:r>
              <a:rPr lang="en-GB" dirty="0" err="1">
                <a:latin typeface="Arial Narrow" panose="020B0606020202030204" pitchFamily="34" charset="0"/>
              </a:rPr>
              <a:t>si</a:t>
            </a:r>
            <a:r>
              <a:rPr lang="en-GB" dirty="0">
                <a:latin typeface="Arial Narrow" panose="020B0606020202030204" pitchFamily="34" charset="0"/>
              </a:rPr>
              <a:t> </a:t>
            </a:r>
            <a:r>
              <a:rPr lang="en-GB" dirty="0" err="1">
                <a:latin typeface="Arial Narrow" panose="020B0606020202030204" pitchFamily="34" charset="0"/>
              </a:rPr>
              <a:t>asternuturi</a:t>
            </a:r>
            <a:r>
              <a:rPr lang="en-GB" dirty="0">
                <a:latin typeface="Arial Narrow" panose="020B0606020202030204" pitchFamily="34" charset="0"/>
              </a:rPr>
              <a:t>.</a:t>
            </a:r>
            <a:endParaRPr lang="en-US" dirty="0">
              <a:latin typeface="Arial Narrow" panose="020B0606020202030204" pitchFamily="34" charset="0"/>
            </a:endParaRPr>
          </a:p>
          <a:p>
            <a:pPr lvl="0"/>
            <a:r>
              <a:rPr lang="en-GB" dirty="0" err="1">
                <a:latin typeface="Arial Narrow" panose="020B0606020202030204" pitchFamily="34" charset="0"/>
              </a:rPr>
              <a:t>Liceul</a:t>
            </a:r>
            <a:r>
              <a:rPr lang="en-GB" dirty="0">
                <a:latin typeface="Arial Narrow" panose="020B0606020202030204" pitchFamily="34" charset="0"/>
              </a:rPr>
              <a:t> </a:t>
            </a:r>
            <a:r>
              <a:rPr lang="en-GB" dirty="0" err="1">
                <a:latin typeface="Arial Narrow" panose="020B0606020202030204" pitchFamily="34" charset="0"/>
              </a:rPr>
              <a:t>si</a:t>
            </a:r>
            <a:r>
              <a:rPr lang="en-GB" dirty="0">
                <a:latin typeface="Arial Narrow" panose="020B0606020202030204" pitchFamily="34" charset="0"/>
              </a:rPr>
              <a:t> </a:t>
            </a:r>
            <a:r>
              <a:rPr lang="en-GB" dirty="0" err="1">
                <a:latin typeface="Arial Narrow" panose="020B0606020202030204" pitchFamily="34" charset="0"/>
              </a:rPr>
              <a:t>Clubul</a:t>
            </a:r>
            <a:r>
              <a:rPr lang="en-GB" dirty="0">
                <a:latin typeface="Arial Narrow" panose="020B0606020202030204" pitchFamily="34" charset="0"/>
              </a:rPr>
              <a:t> au </a:t>
            </a:r>
            <a:r>
              <a:rPr lang="en-GB" dirty="0" err="1">
                <a:latin typeface="Arial Narrow" panose="020B0606020202030204" pitchFamily="34" charset="0"/>
              </a:rPr>
              <a:t>primit</a:t>
            </a:r>
            <a:r>
              <a:rPr lang="en-GB" dirty="0">
                <a:latin typeface="Arial Narrow" panose="020B0606020202030204" pitchFamily="34" charset="0"/>
              </a:rPr>
              <a:t> </a:t>
            </a:r>
            <a:r>
              <a:rPr lang="en-GB" dirty="0" err="1">
                <a:latin typeface="Arial Narrow" panose="020B0606020202030204" pitchFamily="34" charset="0"/>
              </a:rPr>
              <a:t>peste</a:t>
            </a:r>
            <a:r>
              <a:rPr lang="en-GB" dirty="0">
                <a:latin typeface="Arial Narrow" panose="020B0606020202030204" pitchFamily="34" charset="0"/>
              </a:rPr>
              <a:t> 3000 de </a:t>
            </a:r>
            <a:r>
              <a:rPr lang="en-GB" dirty="0" err="1">
                <a:latin typeface="Arial Narrow" panose="020B0606020202030204" pitchFamily="34" charset="0"/>
              </a:rPr>
              <a:t>masti</a:t>
            </a:r>
            <a:r>
              <a:rPr lang="en-GB" dirty="0">
                <a:latin typeface="Arial Narrow" panose="020B0606020202030204" pitchFamily="34" charset="0"/>
              </a:rPr>
              <a:t> </a:t>
            </a:r>
            <a:r>
              <a:rPr lang="en-GB" dirty="0" err="1">
                <a:latin typeface="Arial Narrow" panose="020B0606020202030204" pitchFamily="34" charset="0"/>
              </a:rPr>
              <a:t>si</a:t>
            </a:r>
            <a:r>
              <a:rPr lang="en-GB" dirty="0">
                <a:latin typeface="Arial Narrow" panose="020B0606020202030204" pitchFamily="34" charset="0"/>
              </a:rPr>
              <a:t> 20L de </a:t>
            </a:r>
            <a:r>
              <a:rPr lang="en-GB" dirty="0" err="1">
                <a:latin typeface="Arial Narrow" panose="020B0606020202030204" pitchFamily="34" charset="0"/>
              </a:rPr>
              <a:t>dezinfectant</a:t>
            </a:r>
            <a:r>
              <a:rPr lang="en-GB" dirty="0">
                <a:latin typeface="Arial Narrow" panose="020B0606020202030204" pitchFamily="34" charset="0"/>
              </a:rPr>
              <a:t>.</a:t>
            </a:r>
            <a:endParaRPr lang="en-US" dirty="0">
              <a:latin typeface="Arial Narrow" panose="020B060602020203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715835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914401"/>
            <a:ext cx="3228306" cy="166172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895600"/>
            <a:ext cx="1549305" cy="32682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914401"/>
            <a:ext cx="3505200" cy="16617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53" y="2895600"/>
            <a:ext cx="1549396" cy="32682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559" y="2895600"/>
            <a:ext cx="1549549" cy="3268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9223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762000"/>
            <a:ext cx="7109908" cy="5070629"/>
          </a:xfrm>
        </p:spPr>
        <p:txBody>
          <a:bodyPr/>
          <a:lstStyle/>
          <a:p>
            <a:r>
              <a:rPr lang="ro-RO" sz="2000" dirty="0">
                <a:latin typeface="Arial Narrow" pitchFamily="34" charset="0"/>
                <a:cs typeface="Times New Roman" pitchFamily="18" charset="0"/>
              </a:rPr>
              <a:t>A</a:t>
            </a:r>
            <a:r>
              <a:rPr lang="en-US" sz="2000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ro-RO" sz="2000" dirty="0">
                <a:latin typeface="Arial Narrow" pitchFamily="34" charset="0"/>
                <a:cs typeface="Times New Roman" pitchFamily="18" charset="0"/>
              </a:rPr>
              <a:t>î</a:t>
            </a:r>
            <a:r>
              <a:rPr lang="en-US" sz="2000" dirty="0" err="1">
                <a:latin typeface="Arial Narrow" pitchFamily="34" charset="0"/>
                <a:cs typeface="Times New Roman" pitchFamily="18" charset="0"/>
              </a:rPr>
              <a:t>ntreprins</a:t>
            </a:r>
            <a:r>
              <a:rPr lang="en-US" sz="2000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Arial Narrow" pitchFamily="34" charset="0"/>
                <a:cs typeface="Times New Roman" pitchFamily="18" charset="0"/>
              </a:rPr>
              <a:t>activit</a:t>
            </a:r>
            <a:r>
              <a:rPr lang="ro-RO" sz="2000" dirty="0">
                <a:latin typeface="Arial Narrow" pitchFamily="34" charset="0"/>
                <a:cs typeface="Times New Roman" pitchFamily="18" charset="0"/>
              </a:rPr>
              <a:t>ăț</a:t>
            </a:r>
            <a:r>
              <a:rPr lang="en-US" sz="2000" dirty="0">
                <a:latin typeface="Arial Narrow" pitchFamily="34" charset="0"/>
                <a:cs typeface="Times New Roman" pitchFamily="18" charset="0"/>
              </a:rPr>
              <a:t>i de </a:t>
            </a:r>
            <a:r>
              <a:rPr lang="en-US" sz="2000" dirty="0" err="1">
                <a:latin typeface="Arial Narrow" pitchFamily="34" charset="0"/>
                <a:cs typeface="Times New Roman" pitchFamily="18" charset="0"/>
              </a:rPr>
              <a:t>igienizare</a:t>
            </a:r>
            <a:r>
              <a:rPr lang="en-US" sz="2000" dirty="0">
                <a:latin typeface="Arial Narrow" pitchFamily="34" charset="0"/>
                <a:cs typeface="Times New Roman" pitchFamily="18" charset="0"/>
              </a:rPr>
              <a:t> a </a:t>
            </a:r>
            <a:r>
              <a:rPr lang="en-US" sz="2000" dirty="0" err="1">
                <a:latin typeface="Arial Narrow" pitchFamily="34" charset="0"/>
                <a:cs typeface="Times New Roman" pitchFamily="18" charset="0"/>
              </a:rPr>
              <a:t>unor</a:t>
            </a:r>
            <a:r>
              <a:rPr lang="en-US" sz="2000" dirty="0">
                <a:latin typeface="Arial Narrow" pitchFamily="34" charset="0"/>
                <a:cs typeface="Times New Roman" pitchFamily="18" charset="0"/>
              </a:rPr>
              <a:t> zone din </a:t>
            </a:r>
            <a:r>
              <a:rPr lang="en-US" sz="2000" dirty="0" err="1">
                <a:latin typeface="Arial Narrow" pitchFamily="34" charset="0"/>
                <a:cs typeface="Times New Roman" pitchFamily="18" charset="0"/>
              </a:rPr>
              <a:t>ora</a:t>
            </a:r>
            <a:r>
              <a:rPr lang="ro-RO" sz="2000" dirty="0">
                <a:latin typeface="Arial Narrow" pitchFamily="34" charset="0"/>
                <a:cs typeface="Times New Roman" pitchFamily="18" charset="0"/>
              </a:rPr>
              <a:t>ș</a:t>
            </a:r>
            <a:r>
              <a:rPr lang="en-US" sz="2000" dirty="0">
                <a:latin typeface="Arial Narrow" pitchFamily="34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Arial Narrow" pitchFamily="34" charset="0"/>
                <a:cs typeface="Times New Roman" pitchFamily="18" charset="0"/>
              </a:rPr>
              <a:t>plantare</a:t>
            </a:r>
            <a:r>
              <a:rPr lang="en-US" sz="2000" dirty="0">
                <a:latin typeface="Arial Narrow" pitchFamily="34" charset="0"/>
                <a:cs typeface="Times New Roman" pitchFamily="18" charset="0"/>
              </a:rPr>
              <a:t> de </a:t>
            </a:r>
            <a:r>
              <a:rPr lang="en-US" sz="2000" dirty="0" err="1">
                <a:latin typeface="Arial Narrow" pitchFamily="34" charset="0"/>
                <a:cs typeface="Times New Roman" pitchFamily="18" charset="0"/>
              </a:rPr>
              <a:t>arbori</a:t>
            </a:r>
            <a:r>
              <a:rPr lang="en-US" sz="2000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ro-RO" sz="2000" dirty="0">
                <a:latin typeface="Arial Narrow" pitchFamily="34" charset="0"/>
                <a:cs typeface="Times New Roman" pitchFamily="18" charset="0"/>
              </a:rPr>
              <a:t>ș</a:t>
            </a:r>
            <a:r>
              <a:rPr lang="en-US" sz="2000" dirty="0">
                <a:latin typeface="Arial Narrow" pitchFamily="34" charset="0"/>
                <a:cs typeface="Times New Roman" pitchFamily="18" charset="0"/>
              </a:rPr>
              <a:t>i </a:t>
            </a:r>
            <a:r>
              <a:rPr lang="en-US" sz="2000" dirty="0" err="1">
                <a:latin typeface="Arial Narrow" pitchFamily="34" charset="0"/>
                <a:cs typeface="Times New Roman" pitchFamily="18" charset="0"/>
              </a:rPr>
              <a:t>arbu</a:t>
            </a:r>
            <a:r>
              <a:rPr lang="ro-RO" sz="2000" dirty="0">
                <a:latin typeface="Arial Narrow" pitchFamily="34" charset="0"/>
                <a:cs typeface="Times New Roman" pitchFamily="18" charset="0"/>
              </a:rPr>
              <a:t>ș</a:t>
            </a:r>
            <a:r>
              <a:rPr lang="en-US" sz="2000" dirty="0" err="1">
                <a:latin typeface="Arial Narrow" pitchFamily="34" charset="0"/>
                <a:cs typeface="Times New Roman" pitchFamily="18" charset="0"/>
              </a:rPr>
              <a:t>ti</a:t>
            </a:r>
            <a:r>
              <a:rPr lang="en-US" sz="2000" dirty="0">
                <a:latin typeface="Arial Narrow" pitchFamily="34" charset="0"/>
                <a:cs typeface="Times New Roman" pitchFamily="18" charset="0"/>
              </a:rPr>
              <a:t>, marc</a:t>
            </a:r>
            <a:r>
              <a:rPr lang="ro-RO" sz="2000" dirty="0">
                <a:latin typeface="Arial Narrow" pitchFamily="34" charset="0"/>
                <a:cs typeface="Times New Roman" pitchFamily="18" charset="0"/>
              </a:rPr>
              <a:t>â</a:t>
            </a:r>
            <a:r>
              <a:rPr lang="en-US" sz="2000" dirty="0" err="1">
                <a:latin typeface="Arial Narrow" pitchFamily="34" charset="0"/>
                <a:cs typeface="Times New Roman" pitchFamily="18" charset="0"/>
              </a:rPr>
              <a:t>nd</a:t>
            </a:r>
            <a:r>
              <a:rPr lang="en-US" sz="2000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Arial Narrow" pitchFamily="34" charset="0"/>
                <a:cs typeface="Times New Roman" pitchFamily="18" charset="0"/>
              </a:rPr>
              <a:t>Ziua</a:t>
            </a:r>
            <a:r>
              <a:rPr lang="en-US" sz="2000" b="1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Arial Narrow" pitchFamily="34" charset="0"/>
                <a:cs typeface="Times New Roman" pitchFamily="18" charset="0"/>
              </a:rPr>
              <a:t>Interna</a:t>
            </a:r>
            <a:r>
              <a:rPr lang="ro-RO" sz="2000" b="1" dirty="0">
                <a:latin typeface="Arial Narrow" pitchFamily="34" charset="0"/>
                <a:cs typeface="Times New Roman" pitchFamily="18" charset="0"/>
              </a:rPr>
              <a:t>ț</a:t>
            </a:r>
            <a:r>
              <a:rPr lang="en-US" sz="2000" b="1" dirty="0" err="1">
                <a:latin typeface="Arial Narrow" pitchFamily="34" charset="0"/>
                <a:cs typeface="Times New Roman" pitchFamily="18" charset="0"/>
              </a:rPr>
              <a:t>ional</a:t>
            </a:r>
            <a:r>
              <a:rPr lang="ro-RO" sz="2000" b="1" dirty="0">
                <a:latin typeface="Arial Narrow" pitchFamily="34" charset="0"/>
                <a:cs typeface="Times New Roman" pitchFamily="18" charset="0"/>
              </a:rPr>
              <a:t>ă</a:t>
            </a:r>
            <a:r>
              <a:rPr lang="en-US" sz="2000" b="1" dirty="0">
                <a:latin typeface="Arial Narrow" pitchFamily="34" charset="0"/>
                <a:cs typeface="Times New Roman" pitchFamily="18" charset="0"/>
              </a:rPr>
              <a:t> a </a:t>
            </a:r>
            <a:r>
              <a:rPr lang="en-US" sz="2000" b="1" dirty="0" err="1">
                <a:latin typeface="Arial Narrow" pitchFamily="34" charset="0"/>
                <a:cs typeface="Times New Roman" pitchFamily="18" charset="0"/>
              </a:rPr>
              <a:t>Cura</a:t>
            </a:r>
            <a:r>
              <a:rPr lang="ro-RO" sz="2000" b="1" dirty="0">
                <a:latin typeface="Arial Narrow" pitchFamily="34" charset="0"/>
                <a:cs typeface="Times New Roman" pitchFamily="18" charset="0"/>
              </a:rPr>
              <a:t>ț</a:t>
            </a:r>
            <a:r>
              <a:rPr lang="en-US" sz="2000" b="1" dirty="0" err="1">
                <a:latin typeface="Arial Narrow" pitchFamily="34" charset="0"/>
                <a:cs typeface="Times New Roman" pitchFamily="18" charset="0"/>
              </a:rPr>
              <a:t>eniei</a:t>
            </a:r>
            <a:endParaRPr lang="ro-RO" sz="2000" dirty="0">
              <a:latin typeface="Arial Narrow" pitchFamily="34" charset="0"/>
              <a:cs typeface="Times New Roman" pitchFamily="18" charset="0"/>
            </a:endParaRPr>
          </a:p>
          <a:p>
            <a:r>
              <a:rPr lang="en-US" sz="2000" dirty="0">
                <a:latin typeface="Arial Narrow" pitchFamily="34" charset="0"/>
              </a:rPr>
              <a:t>01.10.2016-Echipa </a:t>
            </a:r>
            <a:r>
              <a:rPr lang="en-US" sz="2000" dirty="0" err="1">
                <a:latin typeface="Arial Narrow" pitchFamily="34" charset="0"/>
              </a:rPr>
              <a:t>Asociatiei</a:t>
            </a:r>
            <a:r>
              <a:rPr lang="en-US" sz="2000" dirty="0">
                <a:latin typeface="Arial Narrow" pitchFamily="34" charset="0"/>
              </a:rPr>
              <a:t> a </a:t>
            </a:r>
            <a:r>
              <a:rPr lang="en-US" sz="2000" dirty="0" err="1">
                <a:latin typeface="Arial Narrow" pitchFamily="34" charset="0"/>
              </a:rPr>
              <a:t>fost</a:t>
            </a:r>
            <a:r>
              <a:rPr lang="en-US" sz="2000" dirty="0">
                <a:latin typeface="Arial Narrow" pitchFamily="34" charset="0"/>
              </a:rPr>
              <a:t> </a:t>
            </a:r>
            <a:r>
              <a:rPr lang="en-US" sz="2000" dirty="0" err="1">
                <a:latin typeface="Arial Narrow" pitchFamily="34" charset="0"/>
              </a:rPr>
              <a:t>prezenta</a:t>
            </a:r>
            <a:r>
              <a:rPr lang="en-US" sz="2000" dirty="0">
                <a:latin typeface="Arial Narrow" pitchFamily="34" charset="0"/>
              </a:rPr>
              <a:t> la </a:t>
            </a:r>
            <a:r>
              <a:rPr lang="en-US" sz="2000" dirty="0" err="1">
                <a:latin typeface="Arial Narrow" pitchFamily="34" charset="0"/>
              </a:rPr>
              <a:t>Caminul</a:t>
            </a:r>
            <a:r>
              <a:rPr lang="en-US" sz="2000" dirty="0">
                <a:latin typeface="Arial Narrow" pitchFamily="34" charset="0"/>
              </a:rPr>
              <a:t> de </a:t>
            </a:r>
            <a:r>
              <a:rPr lang="en-US" sz="2000" dirty="0" err="1">
                <a:latin typeface="Arial Narrow" pitchFamily="34" charset="0"/>
              </a:rPr>
              <a:t>persoane</a:t>
            </a:r>
            <a:r>
              <a:rPr lang="en-US" sz="2000" dirty="0">
                <a:latin typeface="Arial Narrow" pitchFamily="34" charset="0"/>
              </a:rPr>
              <a:t> </a:t>
            </a:r>
            <a:r>
              <a:rPr lang="en-US" sz="2000" dirty="0" err="1">
                <a:latin typeface="Arial Narrow" pitchFamily="34" charset="0"/>
              </a:rPr>
              <a:t>varstnice,pentru</a:t>
            </a:r>
            <a:r>
              <a:rPr lang="en-US" sz="2000" dirty="0">
                <a:latin typeface="Arial Narrow" pitchFamily="34" charset="0"/>
              </a:rPr>
              <a:t> a le </a:t>
            </a:r>
            <a:r>
              <a:rPr lang="en-US" sz="2000" dirty="0" err="1">
                <a:latin typeface="Arial Narrow" pitchFamily="34" charset="0"/>
              </a:rPr>
              <a:t>oferi</a:t>
            </a:r>
            <a:r>
              <a:rPr lang="en-US" sz="2000" dirty="0">
                <a:latin typeface="Arial Narrow" pitchFamily="34" charset="0"/>
              </a:rPr>
              <a:t> o </a:t>
            </a:r>
            <a:r>
              <a:rPr lang="en-US" sz="2000" dirty="0" err="1">
                <a:latin typeface="Arial Narrow" pitchFamily="34" charset="0"/>
              </a:rPr>
              <a:t>floare</a:t>
            </a:r>
            <a:r>
              <a:rPr lang="en-US" sz="2000" dirty="0">
                <a:latin typeface="Arial Narrow" pitchFamily="34" charset="0"/>
              </a:rPr>
              <a:t>, </a:t>
            </a:r>
            <a:r>
              <a:rPr lang="en-US" sz="2000" dirty="0" err="1">
                <a:latin typeface="Arial Narrow" pitchFamily="34" charset="0"/>
              </a:rPr>
              <a:t>persoanelor</a:t>
            </a:r>
            <a:r>
              <a:rPr lang="en-US" sz="2000" dirty="0">
                <a:latin typeface="Arial Narrow" pitchFamily="34" charset="0"/>
              </a:rPr>
              <a:t> de </a:t>
            </a:r>
            <a:r>
              <a:rPr lang="en-US" sz="2000" dirty="0" err="1">
                <a:latin typeface="Arial Narrow" pitchFamily="34" charset="0"/>
              </a:rPr>
              <a:t>acolo</a:t>
            </a:r>
            <a:r>
              <a:rPr lang="en-US" sz="2000" dirty="0">
                <a:latin typeface="Arial Narrow" pitchFamily="34" charset="0"/>
              </a:rPr>
              <a:t>, cu </a:t>
            </a:r>
            <a:r>
              <a:rPr lang="en-US" sz="2000" dirty="0" err="1">
                <a:latin typeface="Arial Narrow" pitchFamily="34" charset="0"/>
              </a:rPr>
              <a:t>ocazia</a:t>
            </a:r>
            <a:r>
              <a:rPr lang="en-US" sz="2000" dirty="0">
                <a:latin typeface="Arial Narrow" pitchFamily="34" charset="0"/>
              </a:rPr>
              <a:t> </a:t>
            </a:r>
            <a:r>
              <a:rPr lang="en-US" sz="2000" b="1" dirty="0" err="1">
                <a:latin typeface="Arial Narrow" pitchFamily="34" charset="0"/>
              </a:rPr>
              <a:t>Zilei</a:t>
            </a:r>
            <a:r>
              <a:rPr lang="en-US" sz="2000" b="1" dirty="0">
                <a:latin typeface="Arial Narrow" pitchFamily="34" charset="0"/>
              </a:rPr>
              <a:t> </a:t>
            </a:r>
            <a:r>
              <a:rPr lang="en-US" sz="2000" b="1" dirty="0" err="1">
                <a:latin typeface="Arial Narrow" pitchFamily="34" charset="0"/>
              </a:rPr>
              <a:t>Internationale</a:t>
            </a:r>
            <a:r>
              <a:rPr lang="en-US" sz="2000" b="1" dirty="0">
                <a:latin typeface="Arial Narrow" pitchFamily="34" charset="0"/>
              </a:rPr>
              <a:t> a </a:t>
            </a:r>
            <a:r>
              <a:rPr lang="en-US" sz="2000" b="1" dirty="0" err="1">
                <a:latin typeface="Arial Narrow" pitchFamily="34" charset="0"/>
              </a:rPr>
              <a:t>Persoanelor</a:t>
            </a:r>
            <a:r>
              <a:rPr lang="en-US" sz="2000" b="1" dirty="0">
                <a:latin typeface="Arial Narrow" pitchFamily="34" charset="0"/>
              </a:rPr>
              <a:t> V</a:t>
            </a:r>
            <a:r>
              <a:rPr lang="ro-RO" sz="2000" b="1" dirty="0">
                <a:latin typeface="Arial Narrow" pitchFamily="34" charset="0"/>
              </a:rPr>
              <a:t>â</a:t>
            </a:r>
            <a:r>
              <a:rPr lang="en-US" sz="2000" b="1" dirty="0" err="1">
                <a:latin typeface="Arial Narrow" pitchFamily="34" charset="0"/>
              </a:rPr>
              <a:t>rstnice</a:t>
            </a:r>
            <a:endParaRPr lang="ro-RO" sz="2000" dirty="0">
              <a:latin typeface="Arial Narrow" pitchFamily="34" charset="0"/>
            </a:endParaRPr>
          </a:p>
          <a:p>
            <a:r>
              <a:rPr lang="en-US" sz="2000" dirty="0" err="1">
                <a:latin typeface="Arial Narrow" pitchFamily="34" charset="0"/>
                <a:cs typeface="Times New Roman" pitchFamily="18" charset="0"/>
              </a:rPr>
              <a:t>Campanie</a:t>
            </a:r>
            <a:r>
              <a:rPr lang="en-US" sz="2000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000" b="1" dirty="0">
                <a:latin typeface="Arial Narrow" pitchFamily="34" charset="0"/>
                <a:cs typeface="Times New Roman" pitchFamily="18" charset="0"/>
              </a:rPr>
              <a:t>“</a:t>
            </a:r>
            <a:r>
              <a:rPr lang="en-US" sz="2000" b="1" dirty="0" err="1">
                <a:latin typeface="Arial Narrow" pitchFamily="34" charset="0"/>
                <a:cs typeface="Times New Roman" pitchFamily="18" charset="0"/>
              </a:rPr>
              <a:t>Doneaz</a:t>
            </a:r>
            <a:r>
              <a:rPr lang="ro-RO" sz="2000" b="1" dirty="0">
                <a:latin typeface="Arial Narrow" pitchFamily="34" charset="0"/>
                <a:cs typeface="Times New Roman" pitchFamily="18" charset="0"/>
              </a:rPr>
              <a:t>ă</a:t>
            </a:r>
            <a:r>
              <a:rPr lang="en-US" sz="2000" b="1" dirty="0">
                <a:latin typeface="Arial Narrow" pitchFamily="34" charset="0"/>
                <a:cs typeface="Times New Roman" pitchFamily="18" charset="0"/>
              </a:rPr>
              <a:t> un </a:t>
            </a:r>
            <a:r>
              <a:rPr lang="en-US" sz="2000" b="1" dirty="0" err="1">
                <a:latin typeface="Arial Narrow" pitchFamily="34" charset="0"/>
                <a:cs typeface="Times New Roman" pitchFamily="18" charset="0"/>
              </a:rPr>
              <a:t>ghiozd</a:t>
            </a:r>
            <a:r>
              <a:rPr lang="ro-RO" sz="2000" b="1" dirty="0">
                <a:latin typeface="Arial Narrow" pitchFamily="34" charset="0"/>
                <a:cs typeface="Times New Roman" pitchFamily="18" charset="0"/>
              </a:rPr>
              <a:t>ă</a:t>
            </a:r>
            <a:r>
              <a:rPr lang="en-US" sz="2000" b="1" dirty="0" err="1">
                <a:latin typeface="Arial Narrow" pitchFamily="34" charset="0"/>
                <a:cs typeface="Times New Roman" pitchFamily="18" charset="0"/>
              </a:rPr>
              <a:t>nel</a:t>
            </a:r>
            <a:r>
              <a:rPr lang="en-US" sz="2000" b="1" dirty="0">
                <a:latin typeface="Arial Narrow" pitchFamily="34" charset="0"/>
                <a:cs typeface="Times New Roman" pitchFamily="18" charset="0"/>
              </a:rPr>
              <a:t>”</a:t>
            </a:r>
          </a:p>
          <a:p>
            <a:endParaRPr lang="en-GB" sz="2000" dirty="0">
              <a:latin typeface="Arial Narrow" pitchFamily="34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2964873"/>
            <a:ext cx="3048000" cy="27053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964873"/>
            <a:ext cx="3088222" cy="270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38761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2" y="1064173"/>
            <a:ext cx="2844799" cy="213359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936" y="1064173"/>
            <a:ext cx="2452128" cy="51719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1066801"/>
            <a:ext cx="2275807" cy="51205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346192"/>
            <a:ext cx="2209800" cy="2875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77839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	</a:t>
            </a:r>
            <a:r>
              <a:rPr lang="en-GB" sz="2800" dirty="0">
                <a:latin typeface="Arial Narrow" pitchFamily="34" charset="0"/>
              </a:rPr>
              <a:t>RESURSE UMANE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000" dirty="0" err="1">
                <a:latin typeface="Arial Narrow" pitchFamily="34" charset="0"/>
              </a:rPr>
              <a:t>Ionut</a:t>
            </a:r>
            <a:r>
              <a:rPr lang="en-GB" sz="2000" dirty="0">
                <a:latin typeface="Arial Narrow" pitchFamily="34" charset="0"/>
              </a:rPr>
              <a:t> </a:t>
            </a:r>
            <a:r>
              <a:rPr lang="en-GB" sz="2000" dirty="0" err="1">
                <a:latin typeface="Arial Narrow" pitchFamily="34" charset="0"/>
              </a:rPr>
              <a:t>Marinea</a:t>
            </a:r>
            <a:r>
              <a:rPr lang="ro-RO" sz="2000" dirty="0">
                <a:latin typeface="Arial Narrow" pitchFamily="34" charset="0"/>
              </a:rPr>
              <a:t>ță</a:t>
            </a:r>
            <a:r>
              <a:rPr lang="en-GB" sz="2000" dirty="0">
                <a:latin typeface="Arial Narrow" pitchFamily="34" charset="0"/>
              </a:rPr>
              <a:t> – </a:t>
            </a:r>
            <a:r>
              <a:rPr lang="en-GB" sz="2000" dirty="0" err="1">
                <a:latin typeface="Arial Narrow" pitchFamily="34" charset="0"/>
              </a:rPr>
              <a:t>Presedinte</a:t>
            </a:r>
            <a:r>
              <a:rPr lang="en-GB" sz="2000" dirty="0">
                <a:latin typeface="Arial Narrow" pitchFamily="34" charset="0"/>
              </a:rPr>
              <a:t> </a:t>
            </a:r>
          </a:p>
          <a:p>
            <a:pPr marL="68580" indent="0">
              <a:buNone/>
            </a:pPr>
            <a:r>
              <a:rPr lang="en-GB" sz="2000" dirty="0">
                <a:latin typeface="Arial Narrow" pitchFamily="34" charset="0"/>
              </a:rPr>
              <a:t>                                 -</a:t>
            </a:r>
            <a:r>
              <a:rPr lang="en-GB" sz="2000" dirty="0" err="1">
                <a:latin typeface="Arial Narrow" pitchFamily="34" charset="0"/>
              </a:rPr>
              <a:t>Psiholog</a:t>
            </a:r>
            <a:endParaRPr lang="en-GB" sz="2000" dirty="0">
              <a:latin typeface="Arial Narrow" pitchFamily="34" charset="0"/>
            </a:endParaRPr>
          </a:p>
          <a:p>
            <a:r>
              <a:rPr lang="en-GB" sz="2000" dirty="0">
                <a:latin typeface="Arial Narrow" pitchFamily="34" charset="0"/>
              </a:rPr>
              <a:t>Stan </a:t>
            </a:r>
            <a:r>
              <a:rPr lang="en-GB" sz="2000" dirty="0" err="1">
                <a:latin typeface="Arial Narrow" pitchFamily="34" charset="0"/>
              </a:rPr>
              <a:t>Oana</a:t>
            </a:r>
            <a:r>
              <a:rPr lang="en-GB" sz="2000" dirty="0">
                <a:latin typeface="Arial Narrow" pitchFamily="34" charset="0"/>
              </a:rPr>
              <a:t> –</a:t>
            </a:r>
            <a:r>
              <a:rPr lang="en-GB" sz="2000" dirty="0" err="1">
                <a:latin typeface="Arial Narrow" pitchFamily="34" charset="0"/>
              </a:rPr>
              <a:t>Psiholog</a:t>
            </a:r>
            <a:endParaRPr lang="en-GB" sz="2000" dirty="0">
              <a:latin typeface="Arial Narrow" pitchFamily="34" charset="0"/>
            </a:endParaRPr>
          </a:p>
          <a:p>
            <a:r>
              <a:rPr lang="en-GB" sz="2000" dirty="0" err="1">
                <a:latin typeface="Arial Narrow" pitchFamily="34" charset="0"/>
              </a:rPr>
              <a:t>Belachlavek</a:t>
            </a:r>
            <a:r>
              <a:rPr lang="en-GB" sz="2000" dirty="0">
                <a:latin typeface="Arial Narrow" pitchFamily="34" charset="0"/>
              </a:rPr>
              <a:t> Roxana</a:t>
            </a:r>
            <a:r>
              <a:rPr lang="ro-RO" sz="2000" dirty="0">
                <a:latin typeface="Arial Narrow" pitchFamily="34" charset="0"/>
              </a:rPr>
              <a:t> </a:t>
            </a:r>
            <a:r>
              <a:rPr lang="en-GB" sz="2000" dirty="0">
                <a:latin typeface="Arial Narrow" pitchFamily="34" charset="0"/>
              </a:rPr>
              <a:t>- </a:t>
            </a:r>
            <a:r>
              <a:rPr lang="en-GB" sz="2000" dirty="0" err="1">
                <a:latin typeface="Arial Narrow" pitchFamily="34" charset="0"/>
              </a:rPr>
              <a:t>Asistent</a:t>
            </a:r>
            <a:r>
              <a:rPr lang="en-GB" sz="2000" dirty="0">
                <a:latin typeface="Arial Narrow" pitchFamily="34" charset="0"/>
              </a:rPr>
              <a:t> social</a:t>
            </a:r>
          </a:p>
          <a:p>
            <a:r>
              <a:rPr lang="en-GB" sz="2000" dirty="0" err="1">
                <a:latin typeface="Arial Narrow" pitchFamily="34" charset="0"/>
              </a:rPr>
              <a:t>Cei</a:t>
            </a:r>
            <a:r>
              <a:rPr lang="en-GB" sz="2000" dirty="0">
                <a:latin typeface="Arial Narrow" pitchFamily="34" charset="0"/>
              </a:rPr>
              <a:t> 20 de </a:t>
            </a:r>
            <a:r>
              <a:rPr lang="en-GB" sz="2000" dirty="0" err="1">
                <a:latin typeface="Arial Narrow" pitchFamily="34" charset="0"/>
              </a:rPr>
              <a:t>voluntari</a:t>
            </a:r>
            <a:r>
              <a:rPr lang="en-GB" sz="2000" dirty="0">
                <a:latin typeface="Arial Narrow" pitchFamily="34" charset="0"/>
              </a:rPr>
              <a:t> </a:t>
            </a:r>
            <a:r>
              <a:rPr lang="en-GB" sz="2000" dirty="0" err="1">
                <a:latin typeface="Arial Narrow" pitchFamily="34" charset="0"/>
              </a:rPr>
              <a:t>activi</a:t>
            </a:r>
            <a:r>
              <a:rPr lang="en-GB" sz="2000" dirty="0">
                <a:latin typeface="Arial Narrow" pitchFamily="34" charset="0"/>
              </a:rPr>
              <a:t>, </a:t>
            </a:r>
            <a:r>
              <a:rPr lang="en-GB" sz="2000" dirty="0" err="1">
                <a:latin typeface="Arial Narrow" pitchFamily="34" charset="0"/>
              </a:rPr>
              <a:t>atat</a:t>
            </a:r>
            <a:r>
              <a:rPr lang="en-GB" sz="2000" dirty="0">
                <a:latin typeface="Arial Narrow" pitchFamily="34" charset="0"/>
              </a:rPr>
              <a:t> din </a:t>
            </a:r>
            <a:r>
              <a:rPr lang="en-GB" sz="2000" dirty="0" err="1">
                <a:latin typeface="Arial Narrow" pitchFamily="34" charset="0"/>
              </a:rPr>
              <a:t>anii</a:t>
            </a:r>
            <a:r>
              <a:rPr lang="en-GB" sz="2000" dirty="0">
                <a:latin typeface="Arial Narrow" pitchFamily="34" charset="0"/>
              </a:rPr>
              <a:t> </a:t>
            </a:r>
            <a:r>
              <a:rPr lang="en-GB" sz="2000" dirty="0" err="1">
                <a:latin typeface="Arial Narrow" pitchFamily="34" charset="0"/>
              </a:rPr>
              <a:t>trecu</a:t>
            </a:r>
            <a:r>
              <a:rPr lang="ro-RO" sz="2000" dirty="0">
                <a:latin typeface="Arial Narrow" pitchFamily="34" charset="0"/>
              </a:rPr>
              <a:t>ț</a:t>
            </a:r>
            <a:r>
              <a:rPr lang="en-GB" sz="2000" dirty="0">
                <a:latin typeface="Arial Narrow" pitchFamily="34" charset="0"/>
              </a:rPr>
              <a:t>i, cat </a:t>
            </a:r>
            <a:r>
              <a:rPr lang="ro-RO" sz="2000" dirty="0" err="1">
                <a:latin typeface="Arial Narrow" pitchFamily="34" charset="0"/>
              </a:rPr>
              <a:t>ș</a:t>
            </a:r>
            <a:r>
              <a:rPr lang="en-GB" sz="2000" dirty="0">
                <a:latin typeface="Arial Narrow" pitchFamily="34" charset="0"/>
              </a:rPr>
              <a:t>i din </a:t>
            </a:r>
            <a:r>
              <a:rPr lang="en-GB" sz="2000" dirty="0" err="1">
                <a:latin typeface="Arial Narrow" pitchFamily="34" charset="0"/>
              </a:rPr>
              <a:t>anul</a:t>
            </a:r>
            <a:r>
              <a:rPr lang="en-GB" sz="2000" dirty="0">
                <a:latin typeface="Arial Narrow" pitchFamily="34" charset="0"/>
              </a:rPr>
              <a:t> </a:t>
            </a:r>
            <a:r>
              <a:rPr lang="en-GB" sz="2000" dirty="0" err="1">
                <a:latin typeface="Arial Narrow" pitchFamily="34" charset="0"/>
              </a:rPr>
              <a:t>acesta</a:t>
            </a:r>
            <a:r>
              <a:rPr lang="en-GB" sz="2000" dirty="0">
                <a:latin typeface="Arial Narrow" pitchFamily="34" charset="0"/>
              </a:rPr>
              <a:t>, au </a:t>
            </a:r>
            <a:r>
              <a:rPr lang="en-GB" sz="2000" dirty="0" err="1">
                <a:latin typeface="Arial Narrow" pitchFamily="34" charset="0"/>
              </a:rPr>
              <a:t>reprezentat</a:t>
            </a:r>
            <a:r>
              <a:rPr lang="en-GB" sz="2000" dirty="0">
                <a:latin typeface="Arial Narrow" pitchFamily="34" charset="0"/>
              </a:rPr>
              <a:t> o </a:t>
            </a:r>
            <a:r>
              <a:rPr lang="en-GB" sz="2000" dirty="0" err="1">
                <a:latin typeface="Arial Narrow" pitchFamily="34" charset="0"/>
              </a:rPr>
              <a:t>surs</a:t>
            </a:r>
            <a:r>
              <a:rPr lang="ro-RO" sz="2000" dirty="0">
                <a:latin typeface="Arial Narrow" pitchFamily="34" charset="0"/>
              </a:rPr>
              <a:t>ă</a:t>
            </a:r>
            <a:r>
              <a:rPr lang="en-GB" sz="2000" dirty="0">
                <a:latin typeface="Arial Narrow" pitchFamily="34" charset="0"/>
              </a:rPr>
              <a:t> </a:t>
            </a:r>
            <a:r>
              <a:rPr lang="en-GB" sz="2000" dirty="0" err="1">
                <a:latin typeface="Arial Narrow" pitchFamily="34" charset="0"/>
              </a:rPr>
              <a:t>valoroas</a:t>
            </a:r>
            <a:r>
              <a:rPr lang="ro-RO" sz="2000" dirty="0">
                <a:latin typeface="Arial Narrow" pitchFamily="34" charset="0"/>
              </a:rPr>
              <a:t>ă</a:t>
            </a:r>
            <a:r>
              <a:rPr lang="en-GB" sz="2000" dirty="0">
                <a:latin typeface="Arial Narrow" pitchFamily="34" charset="0"/>
              </a:rPr>
              <a:t> care a </a:t>
            </a:r>
            <a:r>
              <a:rPr lang="ro-RO" sz="2000" dirty="0" err="1">
                <a:latin typeface="Arial Narrow" pitchFamily="34" charset="0"/>
              </a:rPr>
              <a:t>î</a:t>
            </a:r>
            <a:r>
              <a:rPr lang="en-GB" sz="2000" dirty="0" err="1">
                <a:latin typeface="Arial Narrow" pitchFamily="34" charset="0"/>
              </a:rPr>
              <a:t>ntregit</a:t>
            </a:r>
            <a:r>
              <a:rPr lang="en-GB" sz="2000" dirty="0">
                <a:latin typeface="Arial Narrow" pitchFamily="34" charset="0"/>
              </a:rPr>
              <a:t> </a:t>
            </a:r>
            <a:r>
              <a:rPr lang="en-GB" sz="2000" dirty="0" err="1">
                <a:latin typeface="Arial Narrow" pitchFamily="34" charset="0"/>
              </a:rPr>
              <a:t>echipa</a:t>
            </a:r>
            <a:r>
              <a:rPr lang="en-GB" sz="2000" dirty="0">
                <a:latin typeface="Arial Narrow" pitchFamily="34" charset="0"/>
              </a:rPr>
              <a:t>, </a:t>
            </a:r>
            <a:r>
              <a:rPr lang="en-GB" sz="2000" dirty="0" err="1">
                <a:latin typeface="Arial Narrow" pitchFamily="34" charset="0"/>
              </a:rPr>
              <a:t>sprijinindu</a:t>
            </a:r>
            <a:r>
              <a:rPr lang="en-GB" sz="2000" dirty="0">
                <a:latin typeface="Arial Narrow" pitchFamily="34" charset="0"/>
              </a:rPr>
              <a:t>-ne </a:t>
            </a:r>
            <a:r>
              <a:rPr lang="ro-RO" sz="2000" dirty="0">
                <a:latin typeface="Arial Narrow" pitchFamily="34" charset="0"/>
              </a:rPr>
              <a:t>î</a:t>
            </a:r>
            <a:r>
              <a:rPr lang="en-GB" sz="2000" dirty="0">
                <a:latin typeface="Arial Narrow" pitchFamily="34" charset="0"/>
              </a:rPr>
              <a:t>n </a:t>
            </a:r>
            <a:r>
              <a:rPr lang="en-GB" sz="2000" dirty="0" err="1">
                <a:latin typeface="Arial Narrow" pitchFamily="34" charset="0"/>
              </a:rPr>
              <a:t>implementarea</a:t>
            </a:r>
            <a:r>
              <a:rPr lang="en-GB" sz="2000" dirty="0">
                <a:latin typeface="Arial Narrow" pitchFamily="34" charset="0"/>
              </a:rPr>
              <a:t> </a:t>
            </a:r>
            <a:r>
              <a:rPr lang="en-GB" sz="2000" dirty="0" err="1">
                <a:latin typeface="Arial Narrow" pitchFamily="34" charset="0"/>
              </a:rPr>
              <a:t>proiectelor</a:t>
            </a:r>
            <a:r>
              <a:rPr lang="en-GB" sz="2000" dirty="0">
                <a:latin typeface="Arial Narrow" pitchFamily="34" charset="0"/>
              </a:rPr>
              <a:t> </a:t>
            </a:r>
            <a:r>
              <a:rPr lang="en-GB" sz="2000" dirty="0" err="1">
                <a:latin typeface="Arial Narrow" pitchFamily="34" charset="0"/>
              </a:rPr>
              <a:t>pentru</a:t>
            </a:r>
            <a:r>
              <a:rPr lang="en-GB" sz="2000" dirty="0">
                <a:latin typeface="Arial Narrow" pitchFamily="34" charset="0"/>
              </a:rPr>
              <a:t> </a:t>
            </a:r>
            <a:r>
              <a:rPr lang="en-GB" sz="2000" dirty="0" err="1">
                <a:latin typeface="Arial Narrow" pitchFamily="34" charset="0"/>
              </a:rPr>
              <a:t>copii</a:t>
            </a:r>
            <a:r>
              <a:rPr lang="en-GB" sz="2000" dirty="0">
                <a:latin typeface="Arial Narrow" pitchFamily="34" charset="0"/>
              </a:rPr>
              <a:t>, v</a:t>
            </a:r>
            <a:r>
              <a:rPr lang="ro-RO" sz="2000" dirty="0">
                <a:latin typeface="Arial Narrow" pitchFamily="34" charset="0"/>
              </a:rPr>
              <a:t>â</a:t>
            </a:r>
            <a:r>
              <a:rPr lang="en-GB" sz="2000" dirty="0" err="1">
                <a:latin typeface="Arial Narrow" pitchFamily="34" charset="0"/>
              </a:rPr>
              <a:t>rstnici</a:t>
            </a:r>
            <a:r>
              <a:rPr lang="en-GB" sz="2000" dirty="0">
                <a:latin typeface="Arial Narrow" pitchFamily="34" charset="0"/>
              </a:rPr>
              <a:t> </a:t>
            </a:r>
            <a:r>
              <a:rPr lang="ro-RO" sz="2000" dirty="0" err="1">
                <a:latin typeface="Arial Narrow" pitchFamily="34" charset="0"/>
              </a:rPr>
              <a:t>ș</a:t>
            </a:r>
            <a:r>
              <a:rPr lang="en-GB" sz="2000" dirty="0">
                <a:latin typeface="Arial Narrow" pitchFamily="34" charset="0"/>
              </a:rPr>
              <a:t>i </a:t>
            </a:r>
            <a:r>
              <a:rPr lang="en-GB" sz="2000" dirty="0" err="1">
                <a:latin typeface="Arial Narrow" pitchFamily="34" charset="0"/>
              </a:rPr>
              <a:t>alte</a:t>
            </a:r>
            <a:r>
              <a:rPr lang="en-GB" sz="2000" dirty="0">
                <a:latin typeface="Arial Narrow" pitchFamily="34" charset="0"/>
              </a:rPr>
              <a:t> </a:t>
            </a:r>
            <a:r>
              <a:rPr lang="en-GB" sz="2000" dirty="0" err="1">
                <a:latin typeface="Arial Narrow" pitchFamily="34" charset="0"/>
              </a:rPr>
              <a:t>categorii</a:t>
            </a:r>
            <a:r>
              <a:rPr lang="en-GB" sz="2000" dirty="0">
                <a:latin typeface="Arial Narrow" pitchFamily="34" charset="0"/>
              </a:rPr>
              <a:t> </a:t>
            </a:r>
            <a:r>
              <a:rPr lang="en-GB" sz="2000" dirty="0" err="1">
                <a:latin typeface="Arial Narrow" pitchFamily="34" charset="0"/>
              </a:rPr>
              <a:t>vulnerabile</a:t>
            </a:r>
            <a:r>
              <a:rPr lang="en-GB" sz="2000" dirty="0">
                <a:latin typeface="Arial Narrow" pitchFamily="34" charset="0"/>
              </a:rPr>
              <a:t>, </a:t>
            </a:r>
            <a:r>
              <a:rPr lang="en-GB" sz="2000" dirty="0" err="1">
                <a:latin typeface="Arial Narrow" pitchFamily="34" charset="0"/>
              </a:rPr>
              <a:t>dar</a:t>
            </a:r>
            <a:r>
              <a:rPr lang="en-GB" sz="2000" dirty="0">
                <a:latin typeface="Arial Narrow" pitchFamily="34" charset="0"/>
              </a:rPr>
              <a:t> </a:t>
            </a:r>
            <a:r>
              <a:rPr lang="ro-RO" sz="2000" dirty="0" err="1">
                <a:latin typeface="Arial Narrow" pitchFamily="34" charset="0"/>
              </a:rPr>
              <a:t>ș</a:t>
            </a:r>
            <a:r>
              <a:rPr lang="en-GB" sz="2000" dirty="0">
                <a:latin typeface="Arial Narrow" pitchFamily="34" charset="0"/>
              </a:rPr>
              <a:t>i </a:t>
            </a:r>
            <a:r>
              <a:rPr lang="ro-RO" sz="2000" dirty="0">
                <a:latin typeface="Arial Narrow" pitchFamily="34" charset="0"/>
              </a:rPr>
              <a:t>î</a:t>
            </a:r>
            <a:r>
              <a:rPr lang="en-GB" sz="2000" dirty="0">
                <a:latin typeface="Arial Narrow" pitchFamily="34" charset="0"/>
              </a:rPr>
              <a:t>n </a:t>
            </a:r>
            <a:r>
              <a:rPr lang="en-GB" sz="2000" dirty="0" err="1">
                <a:latin typeface="Arial Narrow" pitchFamily="34" charset="0"/>
              </a:rPr>
              <a:t>organizarea</a:t>
            </a:r>
            <a:r>
              <a:rPr lang="en-GB" sz="2000" dirty="0">
                <a:latin typeface="Arial Narrow" pitchFamily="34" charset="0"/>
              </a:rPr>
              <a:t> </a:t>
            </a:r>
            <a:r>
              <a:rPr lang="en-GB" sz="2000" dirty="0" err="1">
                <a:latin typeface="Arial Narrow" pitchFamily="34" charset="0"/>
              </a:rPr>
              <a:t>diferitelor</a:t>
            </a:r>
            <a:r>
              <a:rPr lang="en-GB" sz="2000" dirty="0">
                <a:latin typeface="Arial Narrow" pitchFamily="34" charset="0"/>
              </a:rPr>
              <a:t> even</a:t>
            </a:r>
            <a:r>
              <a:rPr lang="ro-RO" sz="2000" dirty="0">
                <a:latin typeface="Arial Narrow" pitchFamily="34" charset="0"/>
              </a:rPr>
              <a:t>i</a:t>
            </a:r>
            <a:r>
              <a:rPr lang="en-GB" sz="2000" dirty="0" err="1">
                <a:latin typeface="Arial Narrow" pitchFamily="34" charset="0"/>
              </a:rPr>
              <a:t>mente</a:t>
            </a:r>
            <a:r>
              <a:rPr lang="en-GB" sz="2000" dirty="0">
                <a:latin typeface="Arial Narrow" pitchFamily="34" charset="0"/>
              </a:rPr>
              <a:t> </a:t>
            </a:r>
            <a:r>
              <a:rPr lang="ro-RO" sz="2000" dirty="0" err="1">
                <a:latin typeface="Arial Narrow" pitchFamily="34" charset="0"/>
              </a:rPr>
              <a:t>ș</a:t>
            </a:r>
            <a:r>
              <a:rPr lang="en-GB" sz="2000" dirty="0">
                <a:latin typeface="Arial Narrow" pitchFamily="34" charset="0"/>
              </a:rPr>
              <a:t>i </a:t>
            </a:r>
            <a:r>
              <a:rPr lang="en-GB" sz="2000" dirty="0" err="1">
                <a:latin typeface="Arial Narrow" pitchFamily="34" charset="0"/>
              </a:rPr>
              <a:t>igienizare</a:t>
            </a:r>
            <a:r>
              <a:rPr lang="en-GB" sz="2000" dirty="0">
                <a:latin typeface="Arial Narrow" pitchFamily="34" charset="0"/>
              </a:rPr>
              <a:t> a spa</a:t>
            </a:r>
            <a:r>
              <a:rPr lang="ro-RO" sz="2000" dirty="0">
                <a:latin typeface="Arial Narrow" pitchFamily="34" charset="0"/>
              </a:rPr>
              <a:t>ț</a:t>
            </a:r>
            <a:r>
              <a:rPr lang="en-GB" sz="2000" dirty="0" err="1">
                <a:latin typeface="Arial Narrow" pitchFamily="34" charset="0"/>
              </a:rPr>
              <a:t>iilor</a:t>
            </a:r>
            <a:r>
              <a:rPr lang="en-GB" sz="2000" dirty="0">
                <a:latin typeface="Arial Narrow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245947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idx="1"/>
          </p:nvPr>
        </p:nvSpPr>
        <p:spPr>
          <a:xfrm>
            <a:off x="1042988" y="914400"/>
            <a:ext cx="6777037" cy="4918075"/>
          </a:xfrm>
        </p:spPr>
        <p:txBody>
          <a:bodyPr>
            <a:normAutofit fontScale="85000" lnSpcReduction="10000"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ASOCIA</a:t>
            </a:r>
            <a:r>
              <a:rPr lang="ro-RO" dirty="0">
                <a:latin typeface="Times New Roman" pitchFamily="18" charset="0"/>
                <a:cs typeface="Times New Roman" pitchFamily="18" charset="0"/>
              </a:rPr>
              <a:t>Ț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IA AI VOIN</a:t>
            </a:r>
            <a:r>
              <a:rPr lang="ro-RO" dirty="0">
                <a:latin typeface="Times New Roman" pitchFamily="18" charset="0"/>
                <a:cs typeface="Times New Roman" pitchFamily="18" charset="0"/>
              </a:rPr>
              <a:t>ȚĂ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AI PUTERE </a:t>
            </a:r>
            <a:r>
              <a:rPr lang="ro-RO" dirty="0">
                <a:latin typeface="Times New Roman" pitchFamily="18" charset="0"/>
                <a:cs typeface="Times New Roman" pitchFamily="18" charset="0"/>
              </a:rPr>
              <a:t>dorește să continue scrierea filelor în poveste, venind în sprijinul tuturor celor care au nevoie!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 Ne g</a:t>
            </a:r>
            <a:r>
              <a:rPr lang="ro-RO" dirty="0">
                <a:latin typeface="Times New Roman" pitchFamily="18" charset="0"/>
                <a:cs typeface="Times New Roman" pitchFamily="18" charset="0"/>
              </a:rPr>
              <a:t>ăs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o-RO" dirty="0">
                <a:latin typeface="Times New Roman" pitchFamily="18" charset="0"/>
                <a:cs typeface="Times New Roman" pitchFamily="18" charset="0"/>
              </a:rPr>
              <a:t>ț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o-RO" dirty="0">
                <a:latin typeface="Times New Roman" pitchFamily="18" charset="0"/>
                <a:cs typeface="Times New Roman" pitchFamily="18" charset="0"/>
              </a:rPr>
              <a:t> î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continuare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plini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de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voin</a:t>
            </a:r>
            <a:r>
              <a:rPr lang="ro-RO" dirty="0">
                <a:latin typeface="Times New Roman" pitchFamily="18" charset="0"/>
                <a:cs typeface="Times New Roman" pitchFamily="18" charset="0"/>
              </a:rPr>
              <a:t>ță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indiferent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de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modul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o-RO" dirty="0">
                <a:latin typeface="Times New Roman" pitchFamily="18" charset="0"/>
                <a:cs typeface="Times New Roman" pitchFamily="18" charset="0"/>
              </a:rPr>
              <a:t>î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n care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doriti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s</a:t>
            </a:r>
            <a:r>
              <a:rPr lang="ro-RO" dirty="0"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intra</a:t>
            </a:r>
            <a:r>
              <a:rPr lang="ro-RO" dirty="0">
                <a:latin typeface="Times New Roman" pitchFamily="18" charset="0"/>
                <a:cs typeface="Times New Roman" pitchFamily="18" charset="0"/>
              </a:rPr>
              <a:t>ț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o-RO" dirty="0">
                <a:latin typeface="Times New Roman" pitchFamily="18" charset="0"/>
                <a:cs typeface="Times New Roman" pitchFamily="18" charset="0"/>
              </a:rPr>
              <a:t>î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n contact cu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noi</a:t>
            </a:r>
            <a:r>
              <a:rPr lang="ro-RO" dirty="0">
                <a:latin typeface="Times New Roman" pitchFamily="18" charset="0"/>
                <a:cs typeface="Times New Roman" pitchFamily="18" charset="0"/>
              </a:rPr>
              <a:t> sau să aflati informatii despre serviciile oferite în cadrul Asociației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indent="0">
              <a:buNone/>
            </a:pP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site:http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://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aivointaaiputere.ro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facebook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>
                <a:latin typeface="Times New Roman" pitchFamily="18" charset="0"/>
                <a:cs typeface="Times New Roman" pitchFamily="18" charset="0"/>
                <a:hlinkClick r:id="rId2"/>
              </a:rPr>
              <a:t>https://web.facebook.com/aivointaaiputere/?_rdc=1&amp;_rdr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&amp; </a:t>
            </a:r>
            <a:r>
              <a:rPr lang="en-US" dirty="0">
                <a:latin typeface="Times New Roman" pitchFamily="18" charset="0"/>
                <a:cs typeface="Times New Roman" pitchFamily="18" charset="0"/>
                <a:hlinkClick r:id="rId3"/>
              </a:rPr>
              <a:t>https://web.facebook.com/aivointaaiputeregiurgiu/?_rdc=1&amp;_rdr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La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sediu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: B-dul.Tineretului,nr.22 –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Olteni</a:t>
            </a:r>
            <a:r>
              <a:rPr lang="ro-RO" dirty="0">
                <a:latin typeface="Times New Roman" pitchFamily="18" charset="0"/>
                <a:cs typeface="Times New Roman" pitchFamily="18" charset="0"/>
              </a:rPr>
              <a:t>ț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a</a:t>
            </a:r>
          </a:p>
          <a:p>
            <a:pPr marL="0" indent="0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Str.Gheorghe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Doja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nr.59 – Giurgiu </a:t>
            </a:r>
          </a:p>
          <a:p>
            <a:pPr marL="0" indent="0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La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telefon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: 0723725386</a:t>
            </a:r>
          </a:p>
          <a:p>
            <a:pPr marL="0" indent="0">
              <a:buNone/>
            </a:pP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Prin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e-mail: </a:t>
            </a:r>
            <a:r>
              <a:rPr lang="en-US" dirty="0">
                <a:latin typeface="Times New Roman" pitchFamily="18" charset="0"/>
                <a:cs typeface="Times New Roman" pitchFamily="18" charset="0"/>
                <a:hlinkClick r:id="rId4"/>
              </a:rPr>
              <a:t>aivointaaiputere@gmail.com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                    </a:t>
            </a:r>
            <a:r>
              <a:rPr lang="en-US" dirty="0">
                <a:latin typeface="Times New Roman" pitchFamily="18" charset="0"/>
                <a:cs typeface="Times New Roman" pitchFamily="18" charset="0"/>
                <a:hlinkClick r:id="rId5"/>
              </a:rPr>
              <a:t>aivointaaiputere.giurgiu@gmail.com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83017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762000"/>
            <a:ext cx="6777317" cy="5070629"/>
          </a:xfrm>
        </p:spPr>
        <p:txBody>
          <a:bodyPr/>
          <a:lstStyle/>
          <a:p>
            <a:r>
              <a:rPr lang="en-US" sz="2000" dirty="0">
                <a:latin typeface="Arial Narrow" pitchFamily="34" charset="0"/>
              </a:rPr>
              <a:t>20.12.2016-Presedintele </a:t>
            </a:r>
            <a:r>
              <a:rPr lang="en-US" sz="2000" dirty="0" err="1">
                <a:latin typeface="Arial Narrow" pitchFamily="34" charset="0"/>
              </a:rPr>
              <a:t>Asociatiei</a:t>
            </a:r>
            <a:r>
              <a:rPr lang="ro-RO" sz="2000" dirty="0">
                <a:latin typeface="Arial Narrow" pitchFamily="34" charset="0"/>
              </a:rPr>
              <a:t>, î</a:t>
            </a:r>
            <a:r>
              <a:rPr lang="en-US" sz="2000" dirty="0" err="1">
                <a:latin typeface="Arial Narrow" pitchFamily="34" charset="0"/>
              </a:rPr>
              <a:t>mpreun</a:t>
            </a:r>
            <a:r>
              <a:rPr lang="ro-RO" sz="2000" dirty="0">
                <a:latin typeface="Arial Narrow" pitchFamily="34" charset="0"/>
              </a:rPr>
              <a:t>ă </a:t>
            </a:r>
            <a:r>
              <a:rPr lang="en-US" sz="2000" dirty="0">
                <a:latin typeface="Arial Narrow" pitchFamily="34" charset="0"/>
              </a:rPr>
              <a:t>cu </a:t>
            </a:r>
            <a:r>
              <a:rPr lang="en-US" sz="2000" dirty="0" err="1">
                <a:latin typeface="Arial Narrow" pitchFamily="34" charset="0"/>
              </a:rPr>
              <a:t>voluntarii</a:t>
            </a:r>
            <a:r>
              <a:rPr lang="en-US" sz="2000" dirty="0">
                <a:latin typeface="Arial Narrow" pitchFamily="34" charset="0"/>
              </a:rPr>
              <a:t>,</a:t>
            </a:r>
            <a:r>
              <a:rPr lang="ro-RO" sz="2000" dirty="0">
                <a:latin typeface="Arial Narrow" pitchFamily="34" charset="0"/>
              </a:rPr>
              <a:t> </a:t>
            </a:r>
            <a:r>
              <a:rPr lang="en-US" sz="2000" dirty="0">
                <a:latin typeface="Arial Narrow" pitchFamily="34" charset="0"/>
              </a:rPr>
              <a:t>a </a:t>
            </a:r>
            <a:r>
              <a:rPr lang="en-US" sz="2000" dirty="0" err="1">
                <a:latin typeface="Arial Narrow" pitchFamily="34" charset="0"/>
              </a:rPr>
              <a:t>organizat</a:t>
            </a:r>
            <a:r>
              <a:rPr lang="en-US" sz="2000" dirty="0">
                <a:latin typeface="Arial Narrow" pitchFamily="34" charset="0"/>
              </a:rPr>
              <a:t> un </a:t>
            </a:r>
            <a:r>
              <a:rPr lang="en-US" sz="2000" dirty="0" err="1">
                <a:latin typeface="Arial Narrow" pitchFamily="34" charset="0"/>
              </a:rPr>
              <a:t>eveniment</a:t>
            </a:r>
            <a:r>
              <a:rPr lang="en-US" sz="2000" dirty="0">
                <a:latin typeface="Arial Narrow" pitchFamily="34" charset="0"/>
              </a:rPr>
              <a:t> </a:t>
            </a:r>
            <a:r>
              <a:rPr lang="en-GB" sz="2000" dirty="0">
                <a:latin typeface="Arial Narrow" pitchFamily="34" charset="0"/>
              </a:rPr>
              <a:t>“</a:t>
            </a:r>
            <a:r>
              <a:rPr lang="en-US" sz="2000" b="1" dirty="0" err="1">
                <a:latin typeface="Arial Narrow" pitchFamily="34" charset="0"/>
              </a:rPr>
              <a:t>Depozitul</a:t>
            </a:r>
            <a:r>
              <a:rPr lang="en-US" sz="2000" b="1" dirty="0">
                <a:latin typeface="Arial Narrow" pitchFamily="34" charset="0"/>
              </a:rPr>
              <a:t> De Z</a:t>
            </a:r>
            <a:r>
              <a:rPr lang="ro-RO" sz="2000" b="1" dirty="0">
                <a:latin typeface="Arial Narrow" pitchFamily="34" charset="0"/>
              </a:rPr>
              <a:t>â</a:t>
            </a:r>
            <a:r>
              <a:rPr lang="en-US" sz="2000" b="1" dirty="0" err="1">
                <a:latin typeface="Arial Narrow" pitchFamily="34" charset="0"/>
              </a:rPr>
              <a:t>mbet</a:t>
            </a:r>
            <a:r>
              <a:rPr lang="en-US" sz="2000" dirty="0">
                <a:latin typeface="Arial Narrow" pitchFamily="34" charset="0"/>
              </a:rPr>
              <a:t>”, </a:t>
            </a:r>
            <a:r>
              <a:rPr lang="en-US" sz="2000" dirty="0" err="1">
                <a:latin typeface="Arial Narrow" pitchFamily="34" charset="0"/>
              </a:rPr>
              <a:t>prin</a:t>
            </a:r>
            <a:r>
              <a:rPr lang="en-US" sz="2000" dirty="0">
                <a:latin typeface="Arial Narrow" pitchFamily="34" charset="0"/>
              </a:rPr>
              <a:t> care a </a:t>
            </a:r>
            <a:r>
              <a:rPr lang="en-US" sz="2000" dirty="0" err="1">
                <a:latin typeface="Arial Narrow" pitchFamily="34" charset="0"/>
              </a:rPr>
              <a:t>oferit</a:t>
            </a:r>
            <a:r>
              <a:rPr lang="en-US" sz="2000" dirty="0">
                <a:latin typeface="Arial Narrow" pitchFamily="34" charset="0"/>
              </a:rPr>
              <a:t> </a:t>
            </a:r>
            <a:r>
              <a:rPr lang="en-US" sz="2000" dirty="0" err="1">
                <a:latin typeface="Arial Narrow" pitchFamily="34" charset="0"/>
              </a:rPr>
              <a:t>sprijin</a:t>
            </a:r>
            <a:r>
              <a:rPr lang="en-US" sz="2000" dirty="0">
                <a:latin typeface="Arial Narrow" pitchFamily="34" charset="0"/>
              </a:rPr>
              <a:t> material </a:t>
            </a:r>
            <a:r>
              <a:rPr lang="en-US" sz="2000" dirty="0" err="1">
                <a:latin typeface="Arial Narrow" pitchFamily="34" charset="0"/>
              </a:rPr>
              <a:t>persoanelor</a:t>
            </a:r>
            <a:r>
              <a:rPr lang="en-US" sz="2000" dirty="0">
                <a:latin typeface="Arial Narrow" pitchFamily="34" charset="0"/>
              </a:rPr>
              <a:t> </a:t>
            </a:r>
            <a:r>
              <a:rPr lang="en-US" sz="2000" dirty="0" err="1">
                <a:latin typeface="Arial Narrow" pitchFamily="34" charset="0"/>
              </a:rPr>
              <a:t>defavorizate</a:t>
            </a:r>
            <a:r>
              <a:rPr lang="en-US" sz="2000" dirty="0">
                <a:latin typeface="Arial Narrow" pitchFamily="34" charset="0"/>
              </a:rPr>
              <a:t>.</a:t>
            </a:r>
            <a:endParaRPr lang="ro-RO" sz="2000" dirty="0">
              <a:latin typeface="Arial Narrow" pitchFamily="34" charset="0"/>
            </a:endParaRPr>
          </a:p>
          <a:p>
            <a:endParaRPr lang="en-GB" sz="2000" dirty="0">
              <a:latin typeface="Arial Narrow" pitchFamily="34" charset="0"/>
            </a:endParaRP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ro-RO" sz="2000" dirty="0">
                <a:latin typeface="Arial Narrow" pitchFamily="34" charset="0"/>
              </a:rPr>
              <a:t>23.12.2016-Echipa Asociației împreună cu elevii de la Liceul Ion Ghica,</a:t>
            </a:r>
            <a:r>
              <a:rPr lang="en-GB" sz="2000" dirty="0">
                <a:latin typeface="Arial Narrow" pitchFamily="34" charset="0"/>
              </a:rPr>
              <a:t> </a:t>
            </a:r>
            <a:r>
              <a:rPr lang="ro-RO" sz="2000" dirty="0">
                <a:latin typeface="Arial Narrow" pitchFamily="34" charset="0"/>
              </a:rPr>
              <a:t>au</a:t>
            </a:r>
            <a:r>
              <a:rPr lang="en-GB" sz="2000" dirty="0">
                <a:latin typeface="Arial Narrow" pitchFamily="34" charset="0"/>
              </a:rPr>
              <a:t> </a:t>
            </a:r>
            <a:r>
              <a:rPr lang="ro-RO" sz="2000" dirty="0">
                <a:latin typeface="Arial Narrow" pitchFamily="34" charset="0"/>
              </a:rPr>
              <a:t>oferit </a:t>
            </a:r>
            <a:r>
              <a:rPr lang="ro-RO" sz="2000" b="1" dirty="0">
                <a:latin typeface="Arial Narrow" pitchFamily="34" charset="0"/>
              </a:rPr>
              <a:t>sprijin material </a:t>
            </a:r>
            <a:r>
              <a:rPr lang="ro-RO" sz="2000" dirty="0">
                <a:latin typeface="Arial Narrow" pitchFamily="34" charset="0"/>
              </a:rPr>
              <a:t>pentru persoanele defavorizate      (hainute,dulciuri,jucarii)</a:t>
            </a:r>
            <a:endParaRPr lang="en-GB" sz="2000" dirty="0">
              <a:latin typeface="Arial Narrow" pitchFamily="34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981200"/>
            <a:ext cx="24384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9110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762000"/>
            <a:ext cx="7024744" cy="685800"/>
          </a:xfrm>
        </p:spPr>
        <p:txBody>
          <a:bodyPr>
            <a:noAutofit/>
          </a:bodyPr>
          <a:lstStyle/>
          <a:p>
            <a:r>
              <a:rPr lang="en-GB" dirty="0" err="1">
                <a:latin typeface="Arial Narrow" pitchFamily="34" charset="0"/>
              </a:rPr>
              <a:t>Activit</a:t>
            </a:r>
            <a:r>
              <a:rPr lang="ro-RO" dirty="0">
                <a:latin typeface="Arial Narrow" pitchFamily="34" charset="0"/>
              </a:rPr>
              <a:t>ăț</a:t>
            </a:r>
            <a:r>
              <a:rPr lang="en-GB" dirty="0">
                <a:latin typeface="Arial Narrow" pitchFamily="34" charset="0"/>
              </a:rPr>
              <a:t>i din </a:t>
            </a:r>
            <a:r>
              <a:rPr lang="en-GB" dirty="0" err="1">
                <a:latin typeface="Arial Narrow" pitchFamily="34" charset="0"/>
              </a:rPr>
              <a:t>anul</a:t>
            </a:r>
            <a:r>
              <a:rPr lang="en-GB" dirty="0">
                <a:latin typeface="Arial Narrow" pitchFamily="34" charset="0"/>
              </a:rPr>
              <a:t> 2017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1752600"/>
            <a:ext cx="6777317" cy="4080029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Arial Narrow" pitchFamily="34" charset="0"/>
              </a:rPr>
              <a:t>10.01.2017-AJOFM </a:t>
            </a:r>
            <a:r>
              <a:rPr lang="en-US" sz="2000" dirty="0" err="1">
                <a:latin typeface="Arial Narrow" pitchFamily="34" charset="0"/>
              </a:rPr>
              <a:t>Olteni</a:t>
            </a:r>
            <a:r>
              <a:rPr lang="ro-RO" sz="2000" dirty="0">
                <a:latin typeface="Arial Narrow" pitchFamily="34" charset="0"/>
              </a:rPr>
              <a:t>ț</a:t>
            </a:r>
            <a:r>
              <a:rPr lang="en-US" sz="2000" dirty="0">
                <a:latin typeface="Arial Narrow" pitchFamily="34" charset="0"/>
              </a:rPr>
              <a:t>a,</a:t>
            </a:r>
            <a:r>
              <a:rPr lang="ro-RO" sz="2000" dirty="0">
                <a:latin typeface="Arial Narrow" pitchFamily="34" charset="0"/>
              </a:rPr>
              <a:t> </a:t>
            </a:r>
            <a:r>
              <a:rPr lang="en-US" sz="2000" dirty="0" err="1">
                <a:latin typeface="Arial Narrow" pitchFamily="34" charset="0"/>
              </a:rPr>
              <a:t>organizeaz</a:t>
            </a:r>
            <a:r>
              <a:rPr lang="ro-RO" sz="2000" dirty="0">
                <a:latin typeface="Arial Narrow" pitchFamily="34" charset="0"/>
              </a:rPr>
              <a:t>ă</a:t>
            </a:r>
            <a:r>
              <a:rPr lang="en-US" sz="2000" dirty="0">
                <a:latin typeface="Arial Narrow" pitchFamily="34" charset="0"/>
              </a:rPr>
              <a:t> </a:t>
            </a:r>
            <a:r>
              <a:rPr lang="ro-RO" sz="2000" dirty="0">
                <a:latin typeface="Arial Narrow" pitchFamily="34" charset="0"/>
              </a:rPr>
              <a:t>î</a:t>
            </a:r>
            <a:r>
              <a:rPr lang="en-US" sz="2000" dirty="0">
                <a:latin typeface="Arial Narrow" pitchFamily="34" charset="0"/>
              </a:rPr>
              <a:t>n </a:t>
            </a:r>
            <a:r>
              <a:rPr lang="en-US" sz="2000" dirty="0" err="1">
                <a:latin typeface="Arial Narrow" pitchFamily="34" charset="0"/>
              </a:rPr>
              <a:t>parteneriat</a:t>
            </a:r>
            <a:r>
              <a:rPr lang="en-US" sz="2000" dirty="0">
                <a:latin typeface="Arial Narrow" pitchFamily="34" charset="0"/>
              </a:rPr>
              <a:t> cu </a:t>
            </a:r>
            <a:r>
              <a:rPr lang="en-US" sz="2000" dirty="0" err="1">
                <a:latin typeface="Arial Narrow" pitchFamily="34" charset="0"/>
              </a:rPr>
              <a:t>Asocia</a:t>
            </a:r>
            <a:r>
              <a:rPr lang="ro-RO" sz="2000" dirty="0">
                <a:latin typeface="Arial Narrow" pitchFamily="34" charset="0"/>
              </a:rPr>
              <a:t>ț</a:t>
            </a:r>
            <a:r>
              <a:rPr lang="en-US" sz="2000" dirty="0" err="1">
                <a:latin typeface="Arial Narrow" pitchFamily="34" charset="0"/>
              </a:rPr>
              <a:t>ia</a:t>
            </a:r>
            <a:r>
              <a:rPr lang="en-US" sz="2000" dirty="0">
                <a:latin typeface="Arial Narrow" pitchFamily="34" charset="0"/>
              </a:rPr>
              <a:t>,</a:t>
            </a:r>
            <a:r>
              <a:rPr lang="ro-RO" sz="2000" dirty="0">
                <a:latin typeface="Arial Narrow" pitchFamily="34" charset="0"/>
              </a:rPr>
              <a:t> </a:t>
            </a:r>
            <a:r>
              <a:rPr lang="en-US" sz="2000" b="1" dirty="0">
                <a:latin typeface="Arial Narrow" pitchFamily="34" charset="0"/>
              </a:rPr>
              <a:t>Bursa </a:t>
            </a:r>
            <a:r>
              <a:rPr lang="en-US" sz="2000" b="1" dirty="0" err="1">
                <a:latin typeface="Arial Narrow" pitchFamily="34" charset="0"/>
              </a:rPr>
              <a:t>Locurilor</a:t>
            </a:r>
            <a:r>
              <a:rPr lang="en-US" sz="2000" b="1" dirty="0">
                <a:latin typeface="Arial Narrow" pitchFamily="34" charset="0"/>
              </a:rPr>
              <a:t> de </a:t>
            </a:r>
            <a:r>
              <a:rPr lang="en-US" sz="2000" b="1" dirty="0" err="1">
                <a:latin typeface="Arial Narrow" pitchFamily="34" charset="0"/>
              </a:rPr>
              <a:t>Munc</a:t>
            </a:r>
            <a:r>
              <a:rPr lang="ro-RO" sz="2000" b="1" dirty="0">
                <a:latin typeface="Arial Narrow" pitchFamily="34" charset="0"/>
              </a:rPr>
              <a:t>ă</a:t>
            </a:r>
            <a:endParaRPr lang="en-GB" sz="2000" b="1" dirty="0">
              <a:latin typeface="Arial Narrow" pitchFamily="34" charset="0"/>
            </a:endParaRPr>
          </a:p>
          <a:p>
            <a:r>
              <a:rPr lang="en-US" sz="2000" dirty="0">
                <a:latin typeface="Arial Narrow" pitchFamily="34" charset="0"/>
              </a:rPr>
              <a:t> -14.01.2017-Asociatia,</a:t>
            </a:r>
            <a:r>
              <a:rPr lang="ro-RO" sz="2000" dirty="0">
                <a:latin typeface="Arial Narrow" pitchFamily="34" charset="0"/>
              </a:rPr>
              <a:t> î</a:t>
            </a:r>
            <a:r>
              <a:rPr lang="en-US" sz="2000" dirty="0" err="1">
                <a:latin typeface="Arial Narrow" pitchFamily="34" charset="0"/>
              </a:rPr>
              <a:t>mpreuna</a:t>
            </a:r>
            <a:r>
              <a:rPr lang="en-US" sz="2000" dirty="0">
                <a:latin typeface="Arial Narrow" pitchFamily="34" charset="0"/>
              </a:rPr>
              <a:t> cu </a:t>
            </a:r>
            <a:r>
              <a:rPr lang="en-US" sz="2000" dirty="0" err="1">
                <a:latin typeface="Arial Narrow" pitchFamily="34" charset="0"/>
              </a:rPr>
              <a:t>cenaclistii</a:t>
            </a:r>
            <a:r>
              <a:rPr lang="en-US" sz="2000" dirty="0">
                <a:latin typeface="Arial Narrow" pitchFamily="34" charset="0"/>
              </a:rPr>
              <a:t>,</a:t>
            </a:r>
            <a:r>
              <a:rPr lang="ro-RO" sz="2000" dirty="0">
                <a:latin typeface="Arial Narrow" pitchFamily="34" charset="0"/>
              </a:rPr>
              <a:t> </a:t>
            </a:r>
            <a:r>
              <a:rPr lang="en-US" sz="2000" dirty="0">
                <a:latin typeface="Arial Narrow" pitchFamily="34" charset="0"/>
              </a:rPr>
              <a:t>l-au </a:t>
            </a:r>
            <a:r>
              <a:rPr lang="en-US" sz="2000" dirty="0" err="1">
                <a:latin typeface="Arial Narrow" pitchFamily="34" charset="0"/>
              </a:rPr>
              <a:t>comemorat</a:t>
            </a:r>
            <a:r>
              <a:rPr lang="en-US" sz="2000" dirty="0">
                <a:latin typeface="Arial Narrow" pitchFamily="34" charset="0"/>
              </a:rPr>
              <a:t> </a:t>
            </a:r>
            <a:r>
              <a:rPr lang="en-US" sz="2000" dirty="0" err="1">
                <a:latin typeface="Arial Narrow" pitchFamily="34" charset="0"/>
              </a:rPr>
              <a:t>pe</a:t>
            </a:r>
            <a:r>
              <a:rPr lang="en-US" sz="2000" dirty="0">
                <a:latin typeface="Arial Narrow" pitchFamily="34" charset="0"/>
              </a:rPr>
              <a:t> </a:t>
            </a:r>
            <a:r>
              <a:rPr lang="en-US" sz="2000" dirty="0" err="1">
                <a:latin typeface="Arial Narrow" pitchFamily="34" charset="0"/>
              </a:rPr>
              <a:t>marele</a:t>
            </a:r>
            <a:r>
              <a:rPr lang="en-US" sz="2000" dirty="0">
                <a:latin typeface="Arial Narrow" pitchFamily="34" charset="0"/>
              </a:rPr>
              <a:t> poet </a:t>
            </a:r>
            <a:r>
              <a:rPr lang="en-US" sz="2000" dirty="0" err="1">
                <a:latin typeface="Arial Narrow" pitchFamily="34" charset="0"/>
              </a:rPr>
              <a:t>Mihai</a:t>
            </a:r>
            <a:r>
              <a:rPr lang="en-US" sz="2000" dirty="0">
                <a:latin typeface="Arial Narrow" pitchFamily="34" charset="0"/>
              </a:rPr>
              <a:t> </a:t>
            </a:r>
            <a:r>
              <a:rPr lang="en-US" sz="2000" dirty="0" err="1">
                <a:latin typeface="Arial Narrow" pitchFamily="34" charset="0"/>
              </a:rPr>
              <a:t>Eminescu</a:t>
            </a:r>
            <a:endParaRPr lang="en-GB" sz="2000" dirty="0">
              <a:latin typeface="Arial Narrow" pitchFamily="34" charset="0"/>
            </a:endParaRPr>
          </a:p>
          <a:p>
            <a:r>
              <a:rPr lang="en-US" sz="2000" dirty="0">
                <a:latin typeface="Arial Narrow" pitchFamily="34" charset="0"/>
              </a:rPr>
              <a:t>  -18.01.2017-Asociatia a </a:t>
            </a:r>
            <a:r>
              <a:rPr lang="en-US" sz="2000" dirty="0" err="1">
                <a:latin typeface="Arial Narrow" pitchFamily="34" charset="0"/>
              </a:rPr>
              <a:t>avut</a:t>
            </a:r>
            <a:r>
              <a:rPr lang="en-US" sz="2000" dirty="0">
                <a:latin typeface="Arial Narrow" pitchFamily="34" charset="0"/>
              </a:rPr>
              <a:t> </a:t>
            </a:r>
            <a:r>
              <a:rPr lang="en-US" sz="2000" dirty="0" err="1">
                <a:latin typeface="Arial Narrow" pitchFamily="34" charset="0"/>
              </a:rPr>
              <a:t>onoarea</a:t>
            </a:r>
            <a:r>
              <a:rPr lang="en-US" sz="2000" dirty="0">
                <a:latin typeface="Arial Narrow" pitchFamily="34" charset="0"/>
              </a:rPr>
              <a:t> s</a:t>
            </a:r>
            <a:r>
              <a:rPr lang="ro-RO" sz="2000" dirty="0">
                <a:latin typeface="Arial Narrow" pitchFamily="34" charset="0"/>
              </a:rPr>
              <a:t>ă</a:t>
            </a:r>
            <a:r>
              <a:rPr lang="en-US" sz="2000" dirty="0">
                <a:latin typeface="Arial Narrow" pitchFamily="34" charset="0"/>
              </a:rPr>
              <a:t> </a:t>
            </a:r>
            <a:r>
              <a:rPr lang="ro-RO" sz="2000" dirty="0" err="1">
                <a:latin typeface="Arial Narrow" pitchFamily="34" charset="0"/>
              </a:rPr>
              <a:t>î</a:t>
            </a:r>
            <a:r>
              <a:rPr lang="en-US" sz="2000" dirty="0" err="1">
                <a:latin typeface="Arial Narrow" pitchFamily="34" charset="0"/>
              </a:rPr>
              <a:t>ncheie</a:t>
            </a:r>
            <a:r>
              <a:rPr lang="en-US" sz="2000" dirty="0">
                <a:latin typeface="Arial Narrow" pitchFamily="34" charset="0"/>
              </a:rPr>
              <a:t> </a:t>
            </a:r>
            <a:r>
              <a:rPr lang="en-US" sz="2000" dirty="0" err="1">
                <a:latin typeface="Arial Narrow" pitchFamily="34" charset="0"/>
              </a:rPr>
              <a:t>Parteneriat</a:t>
            </a:r>
            <a:r>
              <a:rPr lang="en-US" sz="2000" dirty="0">
                <a:latin typeface="Arial Narrow" pitchFamily="34" charset="0"/>
              </a:rPr>
              <a:t> cu </a:t>
            </a:r>
            <a:r>
              <a:rPr lang="en-US" sz="2000" dirty="0" err="1">
                <a:latin typeface="Arial Narrow" pitchFamily="34" charset="0"/>
              </a:rPr>
              <a:t>Spitalul</a:t>
            </a:r>
            <a:r>
              <a:rPr lang="en-US" sz="2000" dirty="0">
                <a:latin typeface="Arial Narrow" pitchFamily="34" charset="0"/>
              </a:rPr>
              <a:t> Municipal </a:t>
            </a:r>
            <a:r>
              <a:rPr lang="en-US" sz="2000" dirty="0" err="1">
                <a:latin typeface="Arial Narrow" pitchFamily="34" charset="0"/>
              </a:rPr>
              <a:t>Oltenita</a:t>
            </a:r>
            <a:endParaRPr lang="en-GB" sz="2000" dirty="0">
              <a:latin typeface="Arial Narrow" pitchFamily="34" charset="0"/>
            </a:endParaRPr>
          </a:p>
          <a:p>
            <a:r>
              <a:rPr lang="en-US" sz="2000" dirty="0">
                <a:latin typeface="Arial Narrow" pitchFamily="34" charset="0"/>
              </a:rPr>
              <a:t> -20.01.2017-Asociatia</a:t>
            </a:r>
            <a:r>
              <a:rPr lang="ro-RO" sz="2000" dirty="0">
                <a:latin typeface="Arial Narrow" pitchFamily="34" charset="0"/>
              </a:rPr>
              <a:t> </a:t>
            </a:r>
            <a:r>
              <a:rPr lang="en-US" sz="2000" dirty="0">
                <a:latin typeface="Arial Narrow" pitchFamily="34" charset="0"/>
              </a:rPr>
              <a:t>,in </a:t>
            </a:r>
            <a:r>
              <a:rPr lang="en-US" sz="2000" dirty="0" err="1">
                <a:latin typeface="Arial Narrow" pitchFamily="34" charset="0"/>
              </a:rPr>
              <a:t>cadrul</a:t>
            </a:r>
            <a:r>
              <a:rPr lang="en-US" sz="2000" dirty="0">
                <a:latin typeface="Arial Narrow" pitchFamily="34" charset="0"/>
              </a:rPr>
              <a:t> </a:t>
            </a:r>
            <a:r>
              <a:rPr lang="en-US" sz="2000" dirty="0" err="1">
                <a:latin typeface="Arial Narrow" pitchFamily="34" charset="0"/>
              </a:rPr>
              <a:t>unui</a:t>
            </a:r>
            <a:r>
              <a:rPr lang="en-US" sz="2000" dirty="0">
                <a:latin typeface="Arial Narrow" pitchFamily="34" charset="0"/>
              </a:rPr>
              <a:t> </a:t>
            </a:r>
            <a:r>
              <a:rPr lang="en-US" sz="2000" dirty="0" err="1">
                <a:latin typeface="Arial Narrow" pitchFamily="34" charset="0"/>
              </a:rPr>
              <a:t>eveniment</a:t>
            </a:r>
            <a:r>
              <a:rPr lang="en-US" sz="2000" dirty="0">
                <a:latin typeface="Arial Narrow" pitchFamily="34" charset="0"/>
              </a:rPr>
              <a:t> „</a:t>
            </a:r>
            <a:r>
              <a:rPr lang="en-US" sz="2000" b="1" dirty="0" err="1">
                <a:latin typeface="Arial Narrow" pitchFamily="34" charset="0"/>
              </a:rPr>
              <a:t>Terapie</a:t>
            </a:r>
            <a:r>
              <a:rPr lang="en-US" sz="2000" b="1" dirty="0">
                <a:latin typeface="Arial Narrow" pitchFamily="34" charset="0"/>
              </a:rPr>
              <a:t> </a:t>
            </a:r>
            <a:r>
              <a:rPr lang="en-US" sz="2000" b="1" dirty="0" err="1">
                <a:latin typeface="Arial Narrow" pitchFamily="34" charset="0"/>
              </a:rPr>
              <a:t>emotionala</a:t>
            </a:r>
            <a:r>
              <a:rPr lang="en-US" sz="2000" dirty="0">
                <a:latin typeface="Arial Narrow" pitchFamily="34" charset="0"/>
              </a:rPr>
              <a:t>”,le-a </a:t>
            </a:r>
            <a:r>
              <a:rPr lang="en-US" sz="2000" dirty="0" err="1">
                <a:latin typeface="Arial Narrow" pitchFamily="34" charset="0"/>
              </a:rPr>
              <a:t>oferit</a:t>
            </a:r>
            <a:r>
              <a:rPr lang="en-US" sz="2000" dirty="0">
                <a:latin typeface="Arial Narrow" pitchFamily="34" charset="0"/>
              </a:rPr>
              <a:t> </a:t>
            </a:r>
            <a:r>
              <a:rPr lang="en-US" sz="2000" dirty="0" err="1">
                <a:latin typeface="Arial Narrow" pitchFamily="34" charset="0"/>
              </a:rPr>
              <a:t>copiilor</a:t>
            </a:r>
            <a:r>
              <a:rPr lang="en-US" sz="2000" dirty="0">
                <a:latin typeface="Arial Narrow" pitchFamily="34" charset="0"/>
              </a:rPr>
              <a:t> de la </a:t>
            </a:r>
            <a:r>
              <a:rPr lang="en-US" sz="2000" dirty="0" err="1">
                <a:latin typeface="Arial Narrow" pitchFamily="34" charset="0"/>
              </a:rPr>
              <a:t>Spital,jucarii</a:t>
            </a:r>
            <a:r>
              <a:rPr lang="ro-RO" sz="2000" dirty="0">
                <a:latin typeface="Arial Narrow" pitchFamily="34" charset="0"/>
              </a:rPr>
              <a:t>.</a:t>
            </a:r>
            <a:endParaRPr lang="en-GB" sz="2000" dirty="0">
              <a:latin typeface="Arial Narrow" pitchFamily="34" charset="0"/>
            </a:endParaRPr>
          </a:p>
          <a:p>
            <a:endParaRPr lang="en-GB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4495800"/>
            <a:ext cx="23622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2672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043492" y="990600"/>
            <a:ext cx="6777317" cy="4842029"/>
          </a:xfrm>
        </p:spPr>
        <p:txBody>
          <a:bodyPr/>
          <a:lstStyle/>
          <a:p>
            <a:r>
              <a:rPr lang="en-US" sz="2000" dirty="0">
                <a:latin typeface="Arial Narrow" pitchFamily="34" charset="0"/>
              </a:rPr>
              <a:t>-07.04.2017 – </a:t>
            </a:r>
            <a:r>
              <a:rPr lang="ro-RO" sz="2000" b="1" dirty="0" err="1">
                <a:latin typeface="Arial Narrow" pitchFamily="34" charset="0"/>
              </a:rPr>
              <a:t>Z</a:t>
            </a:r>
            <a:r>
              <a:rPr lang="en-US" sz="2000" b="1" dirty="0" err="1">
                <a:latin typeface="Arial Narrow" pitchFamily="34" charset="0"/>
              </a:rPr>
              <a:t>iua</a:t>
            </a:r>
            <a:r>
              <a:rPr lang="en-US" sz="2000" b="1" dirty="0">
                <a:latin typeface="Arial Narrow" pitchFamily="34" charset="0"/>
              </a:rPr>
              <a:t> </a:t>
            </a:r>
            <a:r>
              <a:rPr lang="ro-RO" sz="2000" b="1" dirty="0">
                <a:latin typeface="Arial Narrow" pitchFamily="34" charset="0"/>
              </a:rPr>
              <a:t>M</a:t>
            </a:r>
            <a:r>
              <a:rPr lang="en-US" sz="2000" b="1" dirty="0" err="1">
                <a:latin typeface="Arial Narrow" pitchFamily="34" charset="0"/>
              </a:rPr>
              <a:t>ondial</a:t>
            </a:r>
            <a:r>
              <a:rPr lang="ro-RO" sz="2000" b="1" dirty="0">
                <a:latin typeface="Arial Narrow" pitchFamily="34" charset="0"/>
              </a:rPr>
              <a:t>ă</a:t>
            </a:r>
            <a:r>
              <a:rPr lang="en-US" sz="2000" b="1" dirty="0">
                <a:latin typeface="Arial Narrow" pitchFamily="34" charset="0"/>
              </a:rPr>
              <a:t> a </a:t>
            </a:r>
            <a:r>
              <a:rPr lang="ro-RO" sz="2000" b="1" dirty="0">
                <a:latin typeface="Arial Narrow" pitchFamily="34" charset="0"/>
              </a:rPr>
              <a:t>Sănătății ș</a:t>
            </a:r>
            <a:r>
              <a:rPr lang="en-US" sz="2000" b="1" dirty="0">
                <a:latin typeface="Arial Narrow" pitchFamily="34" charset="0"/>
              </a:rPr>
              <a:t>i </a:t>
            </a:r>
            <a:r>
              <a:rPr lang="ro-RO" sz="2000" b="1" dirty="0">
                <a:latin typeface="Arial Narrow" pitchFamily="34" charset="0"/>
              </a:rPr>
              <a:t>S</a:t>
            </a:r>
            <a:r>
              <a:rPr lang="en-US" sz="2000" b="1" dirty="0" err="1">
                <a:latin typeface="Arial Narrow" pitchFamily="34" charset="0"/>
              </a:rPr>
              <a:t>portului</a:t>
            </a:r>
            <a:r>
              <a:rPr lang="en-US" sz="2000" dirty="0">
                <a:latin typeface="Arial Narrow" pitchFamily="34" charset="0"/>
              </a:rPr>
              <a:t>. </a:t>
            </a:r>
            <a:r>
              <a:rPr lang="en-US" sz="2000" dirty="0" err="1">
                <a:latin typeface="Arial Narrow" pitchFamily="34" charset="0"/>
              </a:rPr>
              <a:t>Activitate</a:t>
            </a:r>
            <a:r>
              <a:rPr lang="en-US" sz="2000" dirty="0">
                <a:latin typeface="Arial Narrow" pitchFamily="34" charset="0"/>
              </a:rPr>
              <a:t> </a:t>
            </a:r>
            <a:r>
              <a:rPr lang="en-US" sz="2000" dirty="0" err="1">
                <a:latin typeface="Arial Narrow" pitchFamily="34" charset="0"/>
              </a:rPr>
              <a:t>organizat</a:t>
            </a:r>
            <a:r>
              <a:rPr lang="ro-RO" sz="2000" dirty="0">
                <a:latin typeface="Arial Narrow" pitchFamily="34" charset="0"/>
              </a:rPr>
              <a:t>ă</a:t>
            </a:r>
            <a:r>
              <a:rPr lang="en-US" sz="2000" dirty="0">
                <a:latin typeface="Arial Narrow" pitchFamily="34" charset="0"/>
              </a:rPr>
              <a:t> de </a:t>
            </a:r>
            <a:r>
              <a:rPr lang="en-US" sz="2000" dirty="0" err="1">
                <a:latin typeface="Arial Narrow" pitchFamily="34" charset="0"/>
              </a:rPr>
              <a:t>asociatie</a:t>
            </a:r>
            <a:r>
              <a:rPr lang="en-US" sz="2000" dirty="0">
                <a:latin typeface="Arial Narrow" pitchFamily="34" charset="0"/>
              </a:rPr>
              <a:t> </a:t>
            </a:r>
            <a:r>
              <a:rPr lang="ro-RO" sz="2000" dirty="0">
                <a:latin typeface="Arial Narrow" pitchFamily="34" charset="0"/>
              </a:rPr>
              <a:t>î</a:t>
            </a:r>
            <a:r>
              <a:rPr lang="en-US" sz="2000" dirty="0">
                <a:latin typeface="Arial Narrow" pitchFamily="34" charset="0"/>
              </a:rPr>
              <a:t>n </a:t>
            </a:r>
            <a:r>
              <a:rPr lang="en-US" sz="2000" dirty="0" err="1">
                <a:latin typeface="Arial Narrow" pitchFamily="34" charset="0"/>
              </a:rPr>
              <a:t>colaborare</a:t>
            </a:r>
            <a:r>
              <a:rPr lang="en-US" sz="2000" dirty="0">
                <a:latin typeface="Arial Narrow" pitchFamily="34" charset="0"/>
              </a:rPr>
              <a:t> cu </a:t>
            </a:r>
            <a:r>
              <a:rPr lang="en-US" sz="2000" dirty="0" err="1">
                <a:latin typeface="Arial Narrow" pitchFamily="34" charset="0"/>
              </a:rPr>
              <a:t>liceele</a:t>
            </a:r>
            <a:r>
              <a:rPr lang="en-US" sz="2000" dirty="0">
                <a:latin typeface="Arial Narrow" pitchFamily="34" charset="0"/>
              </a:rPr>
              <a:t> . Pre</a:t>
            </a:r>
            <a:r>
              <a:rPr lang="ro-RO" sz="2000" dirty="0">
                <a:latin typeface="Arial Narrow" pitchFamily="34" charset="0"/>
              </a:rPr>
              <a:t>ș</a:t>
            </a:r>
            <a:r>
              <a:rPr lang="en-US" sz="2000" dirty="0" err="1">
                <a:latin typeface="Arial Narrow" pitchFamily="34" charset="0"/>
              </a:rPr>
              <a:t>edintele</a:t>
            </a:r>
            <a:r>
              <a:rPr lang="en-US" sz="2000" dirty="0">
                <a:latin typeface="Arial Narrow" pitchFamily="34" charset="0"/>
              </a:rPr>
              <a:t> </a:t>
            </a:r>
            <a:r>
              <a:rPr lang="en-US" sz="2000" dirty="0" err="1">
                <a:latin typeface="Arial Narrow" pitchFamily="34" charset="0"/>
              </a:rPr>
              <a:t>asociatiei</a:t>
            </a:r>
            <a:r>
              <a:rPr lang="en-US" sz="2000" dirty="0">
                <a:latin typeface="Arial Narrow" pitchFamily="34" charset="0"/>
              </a:rPr>
              <a:t> </a:t>
            </a:r>
            <a:r>
              <a:rPr lang="ro-RO" sz="2000" dirty="0">
                <a:latin typeface="Arial Narrow" pitchFamily="34" charset="0"/>
              </a:rPr>
              <a:t>a discutat</a:t>
            </a:r>
            <a:r>
              <a:rPr lang="en-US" sz="2000" dirty="0">
                <a:latin typeface="Arial Narrow" pitchFamily="34" charset="0"/>
              </a:rPr>
              <a:t> cu </a:t>
            </a:r>
            <a:r>
              <a:rPr lang="en-US" sz="2000" dirty="0" err="1">
                <a:latin typeface="Arial Narrow" pitchFamily="34" charset="0"/>
              </a:rPr>
              <a:t>elevii</a:t>
            </a:r>
            <a:r>
              <a:rPr lang="en-US" sz="2000" dirty="0">
                <a:latin typeface="Arial Narrow" pitchFamily="34" charset="0"/>
              </a:rPr>
              <a:t> </a:t>
            </a:r>
            <a:r>
              <a:rPr lang="en-US" sz="2000" dirty="0" err="1">
                <a:latin typeface="Arial Narrow" pitchFamily="34" charset="0"/>
              </a:rPr>
              <a:t>pe</a:t>
            </a:r>
            <a:r>
              <a:rPr lang="en-US" sz="2000" dirty="0">
                <a:latin typeface="Arial Narrow" pitchFamily="34" charset="0"/>
              </a:rPr>
              <a:t> </a:t>
            </a:r>
            <a:r>
              <a:rPr lang="en-US" sz="2000" dirty="0" err="1">
                <a:latin typeface="Arial Narrow" pitchFamily="34" charset="0"/>
              </a:rPr>
              <a:t>tema</a:t>
            </a:r>
            <a:r>
              <a:rPr lang="en-US" sz="2000" dirty="0">
                <a:latin typeface="Arial Narrow" pitchFamily="34" charset="0"/>
              </a:rPr>
              <a:t> </a:t>
            </a:r>
            <a:r>
              <a:rPr lang="en-US" sz="2000" dirty="0" err="1">
                <a:latin typeface="Arial Narrow" pitchFamily="34" charset="0"/>
              </a:rPr>
              <a:t>prevenirii</a:t>
            </a:r>
            <a:r>
              <a:rPr lang="en-US" sz="2000" dirty="0">
                <a:latin typeface="Arial Narrow" pitchFamily="34" charset="0"/>
              </a:rPr>
              <a:t> </a:t>
            </a:r>
            <a:r>
              <a:rPr lang="en-US" sz="2000" dirty="0" err="1">
                <a:latin typeface="Arial Narrow" pitchFamily="34" charset="0"/>
              </a:rPr>
              <a:t>drogurilor</a:t>
            </a:r>
            <a:r>
              <a:rPr lang="en-US" sz="2000" dirty="0">
                <a:latin typeface="Arial Narrow" pitchFamily="34" charset="0"/>
              </a:rPr>
              <a:t>.</a:t>
            </a:r>
            <a:endParaRPr lang="en-GB" sz="2000" dirty="0">
              <a:latin typeface="Arial Narrow" pitchFamily="34" charset="0"/>
            </a:endParaRPr>
          </a:p>
          <a:p>
            <a:r>
              <a:rPr lang="ro-RO" sz="2000" dirty="0">
                <a:latin typeface="Arial Narrow" pitchFamily="34" charset="0"/>
              </a:rPr>
              <a:t>-07.04.2017 </a:t>
            </a:r>
            <a:r>
              <a:rPr lang="ro-RO" sz="2000" b="1" dirty="0">
                <a:latin typeface="Arial Narrow" pitchFamily="34" charset="0"/>
              </a:rPr>
              <a:t>Bursa locurilor de muncă </a:t>
            </a:r>
            <a:r>
              <a:rPr lang="ro-RO" sz="2000" dirty="0">
                <a:latin typeface="Arial Narrow" pitchFamily="34" charset="0"/>
              </a:rPr>
              <a:t>în colaborare cu AJOFM Oltenița </a:t>
            </a:r>
            <a:endParaRPr lang="en-GB" sz="2000" dirty="0">
              <a:latin typeface="Arial Narrow" pitchFamily="34" charset="0"/>
            </a:endParaRPr>
          </a:p>
          <a:p>
            <a:r>
              <a:rPr lang="en-GB" sz="2000" dirty="0">
                <a:latin typeface="Arial Narrow" pitchFamily="34" charset="0"/>
              </a:rPr>
              <a:t>-20.09.2017-</a:t>
            </a:r>
            <a:r>
              <a:rPr lang="ro-RO" sz="2000" b="1" dirty="0">
                <a:latin typeface="Arial Narrow" pitchFamily="34" charset="0"/>
              </a:rPr>
              <a:t>Depozit de zâmbete</a:t>
            </a:r>
            <a:r>
              <a:rPr lang="ro-RO" sz="2000" dirty="0">
                <a:latin typeface="Arial Narrow" pitchFamily="34" charset="0"/>
              </a:rPr>
              <a:t>- Asociația Ai voință, Ai putere a adus zâmbete unor elevi din familii defavorizate, elevi de la scoală 3 Oltenița, care au primit ghiozdane, rechizite și hăinuțe.</a:t>
            </a:r>
            <a:endParaRPr lang="en-GB" sz="2000" dirty="0">
              <a:latin typeface="Arial Narrow" pitchFamily="34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4191000"/>
            <a:ext cx="2286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13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idx="1"/>
          </p:nvPr>
        </p:nvSpPr>
        <p:spPr>
          <a:xfrm>
            <a:off x="1042988" y="1143000"/>
            <a:ext cx="6777037" cy="4689475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latin typeface="Arial Narrow" pitchFamily="34" charset="0"/>
                <a:cs typeface="Times New Roman" pitchFamily="18" charset="0"/>
              </a:rPr>
              <a:t>-</a:t>
            </a:r>
            <a:r>
              <a:rPr lang="ro-RO" sz="2000" dirty="0" err="1">
                <a:latin typeface="Arial Narrow" pitchFamily="34" charset="0"/>
                <a:cs typeface="Times New Roman" pitchFamily="18" charset="0"/>
              </a:rPr>
              <a:t>P</a:t>
            </a:r>
            <a:r>
              <a:rPr lang="en-US" sz="2000" dirty="0" err="1">
                <a:latin typeface="Arial Narrow" pitchFamily="34" charset="0"/>
                <a:cs typeface="Times New Roman" pitchFamily="18" charset="0"/>
              </a:rPr>
              <a:t>articiparea</a:t>
            </a:r>
            <a:r>
              <a:rPr lang="en-US" sz="2000" dirty="0">
                <a:latin typeface="Arial Narrow" pitchFamily="34" charset="0"/>
                <a:cs typeface="Times New Roman" pitchFamily="18" charset="0"/>
              </a:rPr>
              <a:t> la </a:t>
            </a:r>
            <a:r>
              <a:rPr lang="en-US" sz="2000" b="1" dirty="0" err="1">
                <a:latin typeface="Arial Narrow" pitchFamily="34" charset="0"/>
                <a:cs typeface="Times New Roman" pitchFamily="18" charset="0"/>
              </a:rPr>
              <a:t>Targul</a:t>
            </a:r>
            <a:r>
              <a:rPr lang="en-US" sz="2000" b="1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Arial Narrow" pitchFamily="34" charset="0"/>
                <a:cs typeface="Times New Roman" pitchFamily="18" charset="0"/>
              </a:rPr>
              <a:t>organizat</a:t>
            </a:r>
            <a:r>
              <a:rPr lang="en-US" sz="2000" b="1" dirty="0">
                <a:latin typeface="Arial Narrow" pitchFamily="34" charset="0"/>
                <a:cs typeface="Times New Roman" pitchFamily="18" charset="0"/>
              </a:rPr>
              <a:t> de </a:t>
            </a:r>
            <a:r>
              <a:rPr lang="en-US" sz="2000" b="1" dirty="0" err="1">
                <a:latin typeface="Arial Narrow" pitchFamily="34" charset="0"/>
                <a:cs typeface="Times New Roman" pitchFamily="18" charset="0"/>
              </a:rPr>
              <a:t>Zilele</a:t>
            </a:r>
            <a:r>
              <a:rPr lang="en-US" sz="2000" b="1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Arial Narrow" pitchFamily="34" charset="0"/>
                <a:cs typeface="Times New Roman" pitchFamily="18" charset="0"/>
              </a:rPr>
              <a:t>Municipiului</a:t>
            </a:r>
            <a:r>
              <a:rPr lang="en-US" sz="2000" b="1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Arial Narrow" pitchFamily="34" charset="0"/>
                <a:cs typeface="Times New Roman" pitchFamily="18" charset="0"/>
              </a:rPr>
              <a:t>Olteni</a:t>
            </a:r>
            <a:r>
              <a:rPr lang="ro-RO" sz="2000" b="1" dirty="0">
                <a:latin typeface="Arial Narrow" pitchFamily="34" charset="0"/>
                <a:cs typeface="Times New Roman" pitchFamily="18" charset="0"/>
              </a:rPr>
              <a:t>ț</a:t>
            </a:r>
            <a:r>
              <a:rPr lang="en-US" sz="2000" b="1" dirty="0">
                <a:latin typeface="Arial Narrow" pitchFamily="34" charset="0"/>
                <a:cs typeface="Times New Roman" pitchFamily="18" charset="0"/>
              </a:rPr>
              <a:t>a</a:t>
            </a:r>
            <a:r>
              <a:rPr lang="en-US" sz="2000" dirty="0">
                <a:latin typeface="Arial Narrow" pitchFamily="34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Arial Narrow" pitchFamily="34" charset="0"/>
                <a:cs typeface="Times New Roman" pitchFamily="18" charset="0"/>
              </a:rPr>
              <a:t>expun</a:t>
            </a:r>
            <a:r>
              <a:rPr lang="ro-RO" sz="2000" dirty="0">
                <a:latin typeface="Arial Narrow" pitchFamily="34" charset="0"/>
                <a:cs typeface="Times New Roman" pitchFamily="18" charset="0"/>
              </a:rPr>
              <a:t>â</a:t>
            </a:r>
            <a:r>
              <a:rPr lang="en-US" sz="2000" dirty="0" err="1">
                <a:latin typeface="Arial Narrow" pitchFamily="34" charset="0"/>
                <a:cs typeface="Times New Roman" pitchFamily="18" charset="0"/>
              </a:rPr>
              <a:t>nd</a:t>
            </a:r>
            <a:r>
              <a:rPr lang="en-US" sz="2000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Arial Narrow" pitchFamily="34" charset="0"/>
                <a:cs typeface="Times New Roman" pitchFamily="18" charset="0"/>
              </a:rPr>
              <a:t>spre</a:t>
            </a:r>
            <a:r>
              <a:rPr lang="en-US" sz="2000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Arial Narrow" pitchFamily="34" charset="0"/>
                <a:cs typeface="Times New Roman" pitchFamily="18" charset="0"/>
              </a:rPr>
              <a:t>vanzare</a:t>
            </a:r>
            <a:r>
              <a:rPr lang="en-US" sz="2000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Arial Narrow" pitchFamily="34" charset="0"/>
                <a:cs typeface="Times New Roman" pitchFamily="18" charset="0"/>
              </a:rPr>
              <a:t>obiecte</a:t>
            </a:r>
            <a:r>
              <a:rPr lang="en-US" sz="2000" i="1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Arial Narrow" pitchFamily="34" charset="0"/>
                <a:cs typeface="Times New Roman" pitchFamily="18" charset="0"/>
              </a:rPr>
              <a:t>realizate</a:t>
            </a:r>
            <a:r>
              <a:rPr lang="en-US" sz="2000" i="1" dirty="0">
                <a:latin typeface="Arial Narrow" pitchFamily="34" charset="0"/>
                <a:cs typeface="Times New Roman" pitchFamily="18" charset="0"/>
              </a:rPr>
              <a:t> hand-made</a:t>
            </a:r>
            <a:r>
              <a:rPr lang="en-US" sz="2000" dirty="0">
                <a:latin typeface="Arial Narrow" pitchFamily="34" charset="0"/>
                <a:cs typeface="Times New Roman" pitchFamily="18" charset="0"/>
              </a:rPr>
              <a:t> de </a:t>
            </a:r>
            <a:r>
              <a:rPr lang="en-US" sz="2000" dirty="0" err="1">
                <a:latin typeface="Arial Narrow" pitchFamily="34" charset="0"/>
                <a:cs typeface="Times New Roman" pitchFamily="18" charset="0"/>
              </a:rPr>
              <a:t>tineri</a:t>
            </a:r>
            <a:r>
              <a:rPr lang="en-US" sz="2000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ro-RO" sz="2000" dirty="0">
                <a:latin typeface="Arial Narrow" pitchFamily="34" charset="0"/>
                <a:cs typeface="Times New Roman" pitchFamily="18" charset="0"/>
              </a:rPr>
              <a:t>î</a:t>
            </a:r>
            <a:r>
              <a:rPr lang="en-US" sz="2000" dirty="0">
                <a:latin typeface="Arial Narrow" pitchFamily="34" charset="0"/>
                <a:cs typeface="Times New Roman" pitchFamily="18" charset="0"/>
              </a:rPr>
              <a:t>n </a:t>
            </a:r>
            <a:r>
              <a:rPr lang="en-US" sz="2000" dirty="0" err="1">
                <a:latin typeface="Arial Narrow" pitchFamily="34" charset="0"/>
                <a:cs typeface="Times New Roman" pitchFamily="18" charset="0"/>
              </a:rPr>
              <a:t>cadrul</a:t>
            </a:r>
            <a:r>
              <a:rPr lang="en-US" sz="2000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Arial Narrow" pitchFamily="34" charset="0"/>
                <a:cs typeface="Times New Roman" pitchFamily="18" charset="0"/>
              </a:rPr>
              <a:t>asocia</a:t>
            </a:r>
            <a:r>
              <a:rPr lang="ro-RO" sz="2000" dirty="0">
                <a:latin typeface="Arial Narrow" pitchFamily="34" charset="0"/>
                <a:cs typeface="Times New Roman" pitchFamily="18" charset="0"/>
              </a:rPr>
              <a:t>ț</a:t>
            </a:r>
            <a:r>
              <a:rPr lang="en-US" sz="2000" dirty="0" err="1">
                <a:latin typeface="Arial Narrow" pitchFamily="34" charset="0"/>
                <a:cs typeface="Times New Roman" pitchFamily="18" charset="0"/>
              </a:rPr>
              <a:t>iei</a:t>
            </a:r>
            <a:endParaRPr lang="en-US" sz="2000" dirty="0">
              <a:latin typeface="Arial Narrow" pitchFamily="34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2000" dirty="0">
                <a:latin typeface="Arial Narrow" pitchFamily="34" charset="0"/>
                <a:cs typeface="Times New Roman" pitchFamily="18" charset="0"/>
              </a:rPr>
              <a:t>-</a:t>
            </a:r>
            <a:r>
              <a:rPr lang="en-US" sz="2000" b="1" dirty="0" err="1">
                <a:latin typeface="Arial Narrow" pitchFamily="34" charset="0"/>
                <a:cs typeface="Times New Roman" pitchFamily="18" charset="0"/>
              </a:rPr>
              <a:t>Targ</a:t>
            </a:r>
            <a:r>
              <a:rPr lang="en-US" sz="2000" b="1" dirty="0">
                <a:latin typeface="Arial Narrow" pitchFamily="34" charset="0"/>
                <a:cs typeface="Times New Roman" pitchFamily="18" charset="0"/>
              </a:rPr>
              <a:t> me</a:t>
            </a:r>
            <a:r>
              <a:rPr lang="ro-RO" sz="2000" b="1" dirty="0">
                <a:latin typeface="Arial Narrow" pitchFamily="34" charset="0"/>
                <a:cs typeface="Times New Roman" pitchFamily="18" charset="0"/>
              </a:rPr>
              <a:t>ș</a:t>
            </a:r>
            <a:r>
              <a:rPr lang="en-US" sz="2000" b="1" dirty="0" err="1">
                <a:latin typeface="Arial Narrow" pitchFamily="34" charset="0"/>
                <a:cs typeface="Times New Roman" pitchFamily="18" charset="0"/>
              </a:rPr>
              <a:t>te</a:t>
            </a:r>
            <a:r>
              <a:rPr lang="ro-RO" sz="2000" b="1" dirty="0">
                <a:latin typeface="Arial Narrow" pitchFamily="34" charset="0"/>
                <a:cs typeface="Times New Roman" pitchFamily="18" charset="0"/>
              </a:rPr>
              <a:t>ș</a:t>
            </a:r>
            <a:r>
              <a:rPr lang="en-US" sz="2000" b="1" dirty="0" err="1">
                <a:latin typeface="Arial Narrow" pitchFamily="34" charset="0"/>
                <a:cs typeface="Times New Roman" pitchFamily="18" charset="0"/>
              </a:rPr>
              <a:t>ug</a:t>
            </a:r>
            <a:r>
              <a:rPr lang="ro-RO" sz="2000" b="1" dirty="0">
                <a:latin typeface="Arial Narrow" pitchFamily="34" charset="0"/>
                <a:cs typeface="Times New Roman" pitchFamily="18" charset="0"/>
              </a:rPr>
              <a:t>ă</a:t>
            </a:r>
            <a:r>
              <a:rPr lang="en-US" sz="2000" b="1" dirty="0" err="1">
                <a:latin typeface="Arial Narrow" pitchFamily="34" charset="0"/>
                <a:cs typeface="Times New Roman" pitchFamily="18" charset="0"/>
              </a:rPr>
              <a:t>resc</a:t>
            </a:r>
            <a:r>
              <a:rPr lang="en-US" sz="2000" b="1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ro-RO" sz="2000" b="1" dirty="0">
                <a:latin typeface="Arial Narrow" pitchFamily="34" charset="0"/>
                <a:cs typeface="Times New Roman" pitchFamily="18" charset="0"/>
              </a:rPr>
              <a:t>î</a:t>
            </a:r>
            <a:r>
              <a:rPr lang="en-US" sz="2000" b="1" dirty="0">
                <a:latin typeface="Arial Narrow" pitchFamily="34" charset="0"/>
                <a:cs typeface="Times New Roman" pitchFamily="18" charset="0"/>
              </a:rPr>
              <a:t>n </a:t>
            </a:r>
            <a:r>
              <a:rPr lang="en-US" sz="2000" b="1" dirty="0" err="1">
                <a:latin typeface="Arial Narrow" pitchFamily="34" charset="0"/>
                <a:cs typeface="Times New Roman" pitchFamily="18" charset="0"/>
              </a:rPr>
              <a:t>cadrul</a:t>
            </a:r>
            <a:r>
              <a:rPr lang="en-US" sz="2000" b="1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Arial Narrow" pitchFamily="34" charset="0"/>
                <a:cs typeface="Times New Roman" pitchFamily="18" charset="0"/>
              </a:rPr>
              <a:t>Romexpo</a:t>
            </a:r>
            <a:r>
              <a:rPr lang="ro-RO" sz="2000" dirty="0">
                <a:latin typeface="Arial Narrow" pitchFamily="34" charset="0"/>
                <a:cs typeface="Times New Roman" pitchFamily="18" charset="0"/>
              </a:rPr>
              <a:t>, unde au fost expuse lucrari efecuate in cadrul asociației de către persoane marginalizate, incluse în muncă prin intermediul Economiei sociale</a:t>
            </a:r>
            <a:endParaRPr lang="en-US" sz="2000" b="1" dirty="0">
              <a:latin typeface="Arial Narrow" pitchFamily="34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2000" dirty="0">
                <a:latin typeface="Arial Narrow" pitchFamily="34" charset="0"/>
                <a:cs typeface="Times New Roman" pitchFamily="18" charset="0"/>
              </a:rPr>
              <a:t>-</a:t>
            </a:r>
            <a:r>
              <a:rPr lang="en-US" sz="2000" b="1" dirty="0" err="1">
                <a:latin typeface="Arial Narrow" pitchFamily="34" charset="0"/>
                <a:cs typeface="Times New Roman" pitchFamily="18" charset="0"/>
              </a:rPr>
              <a:t>Festivitate</a:t>
            </a:r>
            <a:r>
              <a:rPr lang="en-US" sz="2000" b="1" dirty="0">
                <a:latin typeface="Arial Narrow" pitchFamily="34" charset="0"/>
                <a:cs typeface="Times New Roman" pitchFamily="18" charset="0"/>
              </a:rPr>
              <a:t> Cr</a:t>
            </a:r>
            <a:r>
              <a:rPr lang="ro-RO" sz="2000" b="1" dirty="0">
                <a:latin typeface="Arial Narrow" pitchFamily="34" charset="0"/>
                <a:cs typeface="Times New Roman" pitchFamily="18" charset="0"/>
              </a:rPr>
              <a:t>ă</a:t>
            </a:r>
            <a:r>
              <a:rPr lang="en-US" sz="2000" b="1" dirty="0" err="1">
                <a:latin typeface="Arial Narrow" pitchFamily="34" charset="0"/>
                <a:cs typeface="Times New Roman" pitchFamily="18" charset="0"/>
              </a:rPr>
              <a:t>ciun</a:t>
            </a:r>
            <a:r>
              <a:rPr lang="ro-RO" sz="2000" dirty="0">
                <a:latin typeface="Arial Narrow" pitchFamily="34" charset="0"/>
                <a:cs typeface="Times New Roman" pitchFamily="18" charset="0"/>
              </a:rPr>
              <a:t>, prin care au fost oferite daruri beneficiarilor din asociație</a:t>
            </a:r>
            <a:endParaRPr lang="en-US" sz="2000" dirty="0">
              <a:latin typeface="Arial Narrow" pitchFamily="34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2000" dirty="0">
                <a:latin typeface="Arial Narrow" pitchFamily="34" charset="0"/>
                <a:cs typeface="Times New Roman" pitchFamily="18" charset="0"/>
              </a:rPr>
              <a:t>-</a:t>
            </a:r>
            <a:r>
              <a:rPr lang="en-US" sz="2000" dirty="0" err="1">
                <a:latin typeface="Arial Narrow" pitchFamily="34" charset="0"/>
                <a:cs typeface="Times New Roman" pitchFamily="18" charset="0"/>
              </a:rPr>
              <a:t>Campanie</a:t>
            </a:r>
            <a:r>
              <a:rPr lang="en-US" sz="2000" dirty="0">
                <a:latin typeface="Arial Narrow" pitchFamily="34" charset="0"/>
                <a:cs typeface="Times New Roman" pitchFamily="18" charset="0"/>
              </a:rPr>
              <a:t> de </a:t>
            </a:r>
            <a:r>
              <a:rPr lang="en-US" sz="2000" dirty="0" err="1">
                <a:latin typeface="Arial Narrow" pitchFamily="34" charset="0"/>
                <a:cs typeface="Times New Roman" pitchFamily="18" charset="0"/>
              </a:rPr>
              <a:t>informare</a:t>
            </a:r>
            <a:r>
              <a:rPr lang="en-US" sz="2000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ro-RO" sz="2000" dirty="0">
                <a:latin typeface="Arial Narrow" pitchFamily="34" charset="0"/>
                <a:cs typeface="Times New Roman" pitchFamily="18" charset="0"/>
              </a:rPr>
              <a:t>ș</a:t>
            </a:r>
            <a:r>
              <a:rPr lang="en-US" sz="2000" dirty="0">
                <a:latin typeface="Arial Narrow" pitchFamily="34" charset="0"/>
                <a:cs typeface="Times New Roman" pitchFamily="18" charset="0"/>
              </a:rPr>
              <a:t>i </a:t>
            </a:r>
            <a:r>
              <a:rPr lang="en-US" sz="2000" dirty="0" err="1">
                <a:latin typeface="Arial Narrow" pitchFamily="34" charset="0"/>
                <a:cs typeface="Times New Roman" pitchFamily="18" charset="0"/>
              </a:rPr>
              <a:t>consiliere</a:t>
            </a:r>
            <a:r>
              <a:rPr lang="en-US" sz="2000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Arial Narrow" pitchFamily="34" charset="0"/>
                <a:cs typeface="Times New Roman" pitchFamily="18" charset="0"/>
              </a:rPr>
              <a:t>privind</a:t>
            </a:r>
            <a:r>
              <a:rPr lang="en-US" sz="2000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ro-RO" sz="2000" b="1" dirty="0">
                <a:latin typeface="Arial Narrow" pitchFamily="34" charset="0"/>
                <a:cs typeface="Times New Roman" pitchFamily="18" charset="0"/>
              </a:rPr>
              <a:t>Bulliyng-ul din școli</a:t>
            </a:r>
            <a:endParaRPr lang="en-US" sz="2000" b="1" dirty="0">
              <a:latin typeface="Arial Narrow" pitchFamily="34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2000" dirty="0">
                <a:latin typeface="Arial Narrow" pitchFamily="34" charset="0"/>
                <a:cs typeface="Times New Roman" pitchFamily="18" charset="0"/>
              </a:rPr>
              <a:t>-</a:t>
            </a:r>
            <a:r>
              <a:rPr lang="en-US" sz="2000" b="1" dirty="0" err="1">
                <a:latin typeface="Arial Narrow" pitchFamily="34" charset="0"/>
                <a:cs typeface="Times New Roman" pitchFamily="18" charset="0"/>
              </a:rPr>
              <a:t>Proiect</a:t>
            </a:r>
            <a:r>
              <a:rPr lang="en-US" sz="2000" b="1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Arial Narrow" pitchFamily="34" charset="0"/>
                <a:cs typeface="Times New Roman" pitchFamily="18" charset="0"/>
              </a:rPr>
              <a:t>prin</a:t>
            </a:r>
            <a:r>
              <a:rPr lang="en-US" sz="2000" b="1" dirty="0">
                <a:latin typeface="Arial Narrow" pitchFamily="34" charset="0"/>
                <a:cs typeface="Times New Roman" pitchFamily="18" charset="0"/>
              </a:rPr>
              <a:t> care au </a:t>
            </a:r>
            <a:r>
              <a:rPr lang="en-US" sz="2000" b="1" dirty="0" err="1">
                <a:latin typeface="Arial Narrow" pitchFamily="34" charset="0"/>
                <a:cs typeface="Times New Roman" pitchFamily="18" charset="0"/>
              </a:rPr>
              <a:t>fost</a:t>
            </a:r>
            <a:r>
              <a:rPr lang="en-US" sz="2000" b="1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Arial Narrow" pitchFamily="34" charset="0"/>
                <a:cs typeface="Times New Roman" pitchFamily="18" charset="0"/>
              </a:rPr>
              <a:t>ca</a:t>
            </a:r>
            <a:r>
              <a:rPr lang="ro-RO" sz="2000" b="1" dirty="0">
                <a:latin typeface="Arial Narrow" pitchFamily="34" charset="0"/>
                <a:cs typeface="Times New Roman" pitchFamily="18" charset="0"/>
              </a:rPr>
              <a:t>ș</a:t>
            </a:r>
            <a:r>
              <a:rPr lang="en-US" sz="2000" b="1" dirty="0" err="1">
                <a:latin typeface="Arial Narrow" pitchFamily="34" charset="0"/>
                <a:cs typeface="Times New Roman" pitchFamily="18" charset="0"/>
              </a:rPr>
              <a:t>tigate</a:t>
            </a:r>
            <a:r>
              <a:rPr lang="en-US" sz="2000" b="1" dirty="0">
                <a:latin typeface="Arial Narrow" pitchFamily="34" charset="0"/>
                <a:cs typeface="Times New Roman" pitchFamily="18" charset="0"/>
              </a:rPr>
              <a:t> 10 </a:t>
            </a:r>
            <a:r>
              <a:rPr lang="en-US" sz="2000" b="1" dirty="0" err="1">
                <a:latin typeface="Arial Narrow" pitchFamily="34" charset="0"/>
                <a:cs typeface="Times New Roman" pitchFamily="18" charset="0"/>
              </a:rPr>
              <a:t>calculatoare</a:t>
            </a:r>
            <a:r>
              <a:rPr lang="en-US" sz="2000" b="1" dirty="0">
                <a:latin typeface="Arial Narrow" pitchFamily="34" charset="0"/>
                <a:cs typeface="Times New Roman" pitchFamily="18" charset="0"/>
              </a:rPr>
              <a:t> de la </a:t>
            </a:r>
            <a:r>
              <a:rPr lang="en-US" sz="2000" b="1" dirty="0" err="1">
                <a:latin typeface="Arial Narrow" pitchFamily="34" charset="0"/>
                <a:cs typeface="Times New Roman" pitchFamily="18" charset="0"/>
              </a:rPr>
              <a:t>Ateliere</a:t>
            </a:r>
            <a:r>
              <a:rPr lang="en-US" sz="2000" b="1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Arial Narrow" pitchFamily="34" charset="0"/>
                <a:cs typeface="Times New Roman" pitchFamily="18" charset="0"/>
              </a:rPr>
              <a:t>Fara</a:t>
            </a:r>
            <a:r>
              <a:rPr lang="en-US" sz="2000" b="1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Arial Narrow" pitchFamily="34" charset="0"/>
                <a:cs typeface="Times New Roman" pitchFamily="18" charset="0"/>
              </a:rPr>
              <a:t>Frontiere</a:t>
            </a:r>
            <a:endParaRPr lang="en-US" sz="2000" b="1" dirty="0">
              <a:latin typeface="Arial Narrow" pitchFamily="34" charset="0"/>
              <a:cs typeface="Times New Roman" pitchFamily="18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340931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741</TotalTime>
  <Words>2684</Words>
  <Application>Microsoft Office PowerPoint</Application>
  <PresentationFormat>On-screen Show (4:3)</PresentationFormat>
  <Paragraphs>133</Paragraphs>
  <Slides>52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8" baseType="lpstr">
      <vt:lpstr>Arial Narrow</vt:lpstr>
      <vt:lpstr>Century Gothic</vt:lpstr>
      <vt:lpstr>Times New Roman</vt:lpstr>
      <vt:lpstr>Verdana</vt:lpstr>
      <vt:lpstr>Wingdings 2</vt:lpstr>
      <vt:lpstr>Austin</vt:lpstr>
      <vt:lpstr>     </vt:lpstr>
      <vt:lpstr>Asociatia Ai vointa, Ai Putere are o poveste de 4 ani. Aceasta s-a înființat în anul 2016, prin voință, speranță, luptă și perseverență...iar cu ajutorul oamenilor buni, al voluntarilor, donatorilor și colaboratorilor, a cunoscut reușita,  împlinirea sufletească și zâmbetele. </vt:lpstr>
      <vt:lpstr>OBIECTIVELE PRINCIPALE</vt:lpstr>
      <vt:lpstr>Activități din anul 2016</vt:lpstr>
      <vt:lpstr>PowerPoint Presentation</vt:lpstr>
      <vt:lpstr>PowerPoint Presentation</vt:lpstr>
      <vt:lpstr>Activități din anul 2017</vt:lpstr>
      <vt:lpstr>PowerPoint Presentation</vt:lpstr>
      <vt:lpstr>PowerPoint Presentation</vt:lpstr>
      <vt:lpstr>PowerPoint Presentation</vt:lpstr>
      <vt:lpstr>Activități din anul 2018</vt:lpstr>
      <vt:lpstr>PowerPoint Presentation</vt:lpstr>
      <vt:lpstr>Activități din anul 2019</vt:lpstr>
      <vt:lpstr>PowerPoint Presentation</vt:lpstr>
      <vt:lpstr>PowerPoint Presentation</vt:lpstr>
      <vt:lpstr>Ziua Mondiala Impotriva Cancerului Actiune de constientizare- distribuire materiale informative si purtarea in piept a panglicilor ce simbolizeaza sustinerea cauzei.</vt:lpstr>
      <vt:lpstr>PowerPoint Presentation</vt:lpstr>
      <vt:lpstr>PowerPoint Presentation</vt:lpstr>
      <vt:lpstr>Activități din anul 2020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Activitati din anul 2021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RESURSE UMANE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RAPORT DE ACTIVITATE                  -ANUL 2020-</dc:title>
  <dc:creator>User</dc:creator>
  <cp:lastModifiedBy>aivointaaiputere2021@outlook.com</cp:lastModifiedBy>
  <cp:revision>52</cp:revision>
  <dcterms:created xsi:type="dcterms:W3CDTF">2006-08-16T00:00:00Z</dcterms:created>
  <dcterms:modified xsi:type="dcterms:W3CDTF">2022-01-03T13:16:11Z</dcterms:modified>
</cp:coreProperties>
</file>